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12.svg" ContentType="image/svg+xml"/>
  <Override PartName="/ppt/media/image14.svg" ContentType="image/svg+xml"/>
  <Override PartName="/ppt/media/image24.svg" ContentType="image/svg+xml"/>
  <Override PartName="/ppt/media/image26.svg" ContentType="image/svg+xml"/>
  <Override PartName="/ppt/media/image32.svg" ContentType="image/svg+xml"/>
  <Override PartName="/ppt/media/image34.svg" ContentType="image/svg+xml"/>
  <Override PartName="/ppt/media/image37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7" r:id="rId25"/>
    <p:sldId id="278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27368198" name="董永" initials="董" lastIdx="1" clrIdx="0"/>
  <p:cmAuthor id="2" name="作者" initials="A" lastIdx="0" clrIdx="1"/>
  <p:cmAuthor id="1483810881" name="WPS_1679281038" initials="W" lastIdx="1" clrIdx="2"/>
  <p:cmAuthor id="1" name="123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309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DB465-032F-1D4E-A86F-56CAA08403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DB465-032F-1D4E-A86F-56CAA08403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DB465-032F-1D4E-A86F-56CAA08403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DB465-032F-1D4E-A86F-56CAA08403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>
            <p:custDataLst>
              <p:tags r:id="rId4"/>
            </p:custDataLst>
          </p:nvPr>
        </p:nvSpPr>
        <p:spPr>
          <a:xfrm>
            <a:off x="957120" y="1563370"/>
            <a:ext cx="5643705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5000">
                <a:gradFill>
                  <a:gsLst>
                    <a:gs pos="0">
                      <a:srgbClr val="A2D1F3"/>
                    </a:gs>
                    <a:gs pos="100000">
                      <a:srgbClr val="E3F0FD">
                        <a:alpha val="53000"/>
                      </a:srgbClr>
                    </a:gs>
                  </a:gsLst>
                  <a:lin ang="5400000" scaled="1"/>
                </a:gradFill>
                <a:latin typeface="HarmonyOS Sans SC Medium" panose="00000600000000000000" pitchFamily="2" charset="-122"/>
                <a:ea typeface="HarmonyOS Sans SC Medium" panose="00000600000000000000" pitchFamily="2" charset="-122"/>
                <a:sym typeface="+mn-ea"/>
              </a:rPr>
              <a:t>2025 </a:t>
            </a:r>
            <a:endParaRPr lang="en-US" altLang="zh-CN" sz="15000">
              <a:gradFill>
                <a:gsLst>
                  <a:gs pos="0">
                    <a:srgbClr val="A2D1F3"/>
                  </a:gs>
                  <a:gs pos="100000">
                    <a:srgbClr val="E3F0FD">
                      <a:alpha val="53000"/>
                    </a:srgbClr>
                  </a:gs>
                </a:gsLst>
                <a:lin ang="5400000" scaled="1"/>
              </a:gradFill>
              <a:latin typeface="HarmonyOS Sans SC Medium" panose="00000600000000000000" pitchFamily="2" charset="-122"/>
              <a:ea typeface="HarmonyOS Sans SC Medium" panose="00000600000000000000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08701" y="598992"/>
            <a:ext cx="1186536" cy="468700"/>
          </a:xfrm>
          <a:prstGeom prst="rect">
            <a:avLst/>
          </a:prstGeom>
        </p:spPr>
      </p:pic>
      <p:sp>
        <p:nvSpPr>
          <p:cNvPr id="2" name="矩形 1"/>
          <p:cNvSpPr/>
          <p:nvPr userDrawn="1">
            <p:custDataLst>
              <p:tags r:id="rId7"/>
            </p:custDataLst>
          </p:nvPr>
        </p:nvSpPr>
        <p:spPr>
          <a:xfrm>
            <a:off x="7823402" y="-14281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，</a:t>
            </a:r>
            <a:endParaRPr lang="zh-CN" altLang="en-US" sz="1400" kern="120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pic>
        <p:nvPicPr>
          <p:cNvPr id="4" name="图片 3" descr="Aiko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04025" y="1198880"/>
            <a:ext cx="2988310" cy="42278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/>
          <p:nvPr userDrawn="1">
            <p:custDataLst>
              <p:tags r:id="rId2"/>
            </p:custDataLst>
          </p:nvPr>
        </p:nvSpPr>
        <p:spPr>
          <a:xfrm>
            <a:off x="1905947" y="2605409"/>
            <a:ext cx="3567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j-cs"/>
              </a:defRPr>
            </a:lvl1pPr>
          </a:lstStyle>
          <a:p>
            <a:r>
              <a:rPr kumimoji="1" lang="en-GB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CONTENTS</a:t>
            </a:r>
            <a:endParaRPr kumimoji="1"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671259" y="3126603"/>
            <a:ext cx="176270" cy="236195"/>
            <a:chOff x="0" y="0"/>
            <a:chExt cx="3838575" cy="5143500"/>
          </a:xfrm>
          <a:solidFill>
            <a:srgbClr val="E61932"/>
          </a:solidFill>
        </p:grpSpPr>
        <p:sp>
          <p:nvSpPr>
            <p:cNvPr id="33" name="Freeform 5"/>
            <p:cNvSpPr/>
            <p:nvPr>
              <p:custDataLst>
                <p:tags r:id="rId3"/>
              </p:custDataLst>
            </p:nvPr>
          </p:nvSpPr>
          <p:spPr bwMode="auto">
            <a:xfrm>
              <a:off x="0" y="0"/>
              <a:ext cx="3838575" cy="966788"/>
            </a:xfrm>
            <a:custGeom>
              <a:avLst/>
              <a:gdLst>
                <a:gd name="T0" fmla="*/ 0 w 2418"/>
                <a:gd name="T1" fmla="*/ 609 h 609"/>
                <a:gd name="T2" fmla="*/ 2364 w 2418"/>
                <a:gd name="T3" fmla="*/ 609 h 609"/>
                <a:gd name="T4" fmla="*/ 2418 w 2418"/>
                <a:gd name="T5" fmla="*/ 0 h 609"/>
                <a:gd name="T6" fmla="*/ 0 w 2418"/>
                <a:gd name="T7" fmla="*/ 0 h 609"/>
                <a:gd name="T8" fmla="*/ 0 w 2418"/>
                <a:gd name="T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09">
                  <a:moveTo>
                    <a:pt x="0" y="609"/>
                  </a:moveTo>
                  <a:lnTo>
                    <a:pt x="2364" y="609"/>
                  </a:lnTo>
                  <a:lnTo>
                    <a:pt x="2418" y="0"/>
                  </a:lnTo>
                  <a:lnTo>
                    <a:pt x="0" y="0"/>
                  </a:lnTo>
                  <a:lnTo>
                    <a:pt x="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0" y="4175125"/>
              <a:ext cx="3838575" cy="968375"/>
            </a:xfrm>
            <a:custGeom>
              <a:avLst/>
              <a:gdLst>
                <a:gd name="T0" fmla="*/ 0 w 2418"/>
                <a:gd name="T1" fmla="*/ 0 h 610"/>
                <a:gd name="T2" fmla="*/ 0 w 2418"/>
                <a:gd name="T3" fmla="*/ 610 h 610"/>
                <a:gd name="T4" fmla="*/ 2418 w 2418"/>
                <a:gd name="T5" fmla="*/ 610 h 610"/>
                <a:gd name="T6" fmla="*/ 2367 w 2418"/>
                <a:gd name="T7" fmla="*/ 0 h 610"/>
                <a:gd name="T8" fmla="*/ 0 w 2418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10">
                  <a:moveTo>
                    <a:pt x="0" y="0"/>
                  </a:moveTo>
                  <a:lnTo>
                    <a:pt x="0" y="610"/>
                  </a:lnTo>
                  <a:lnTo>
                    <a:pt x="2418" y="610"/>
                  </a:lnTo>
                  <a:lnTo>
                    <a:pt x="23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0" y="2058988"/>
              <a:ext cx="3302000" cy="927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矩形 2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452785" cy="13075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>
            <p:custDataLst>
              <p:tags r:id="rId7"/>
            </p:custDataLst>
          </p:nvPr>
        </p:nvSpPr>
        <p:spPr>
          <a:xfrm>
            <a:off x="10039350" y="209550"/>
            <a:ext cx="1933575" cy="800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2" name="灯片编号占位符 18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10306050" y="0"/>
            <a:ext cx="1781175" cy="108585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>
            <a:off x="0" y="132460"/>
            <a:ext cx="7887768" cy="633643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808822" y="2971800"/>
            <a:ext cx="7633205" cy="72724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500" baseline="0"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r>
              <a:rPr kumimoji="1" lang="zh-CN" altLang="en-US"/>
              <a:t>放置标题</a:t>
            </a:r>
            <a:endParaRPr kumimoji="1" lang="zh-CN" altLang="en-US"/>
          </a:p>
        </p:txBody>
      </p:sp>
      <p:sp>
        <p:nvSpPr>
          <p:cNvPr id="9" name="文本占位符 12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149955" y="2872759"/>
            <a:ext cx="2112021" cy="119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800" b="0" i="0" spc="50" baseline="0">
                <a:solidFill>
                  <a:schemeClr val="tx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pPr lvl="0"/>
            <a:r>
              <a:rPr kumimoji="1" lang="en-US" altLang="zh-CN"/>
              <a:t>01</a:t>
            </a:r>
            <a:endParaRPr kumimoji="1" lang="zh-CN" altLang="en-US"/>
          </a:p>
        </p:txBody>
      </p:sp>
      <p:cxnSp>
        <p:nvCxnSpPr>
          <p:cNvPr id="12" name="直线连接符 11"/>
          <p:cNvCxnSpPr/>
          <p:nvPr userDrawn="1">
            <p:custDataLst>
              <p:tags r:id="rId6"/>
            </p:custDataLst>
          </p:nvPr>
        </p:nvCxnSpPr>
        <p:spPr>
          <a:xfrm>
            <a:off x="2574153" y="3188262"/>
            <a:ext cx="0" cy="37223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10827142" y="0"/>
            <a:ext cx="1364857" cy="890124"/>
          </a:xfrm>
          <a:prstGeom prst="rect">
            <a:avLst/>
          </a:prstGeom>
        </p:spPr>
      </p:pic>
      <p:sp>
        <p:nvSpPr>
          <p:cNvPr id="14" name="灯片编号占位符 18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8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image" Target="../media/image5.png"/><Relationship Id="rId10" Type="http://schemas.openxmlformats.org/officeDocument/2006/relationships/tags" Target="../tags/tag28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1" lang="en-US" altLang="zh-CN" sz="500" b="0" i="0" kern="1200" spc="30" baseline="0">
              <a:solidFill>
                <a:schemeClr val="accent5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 userDrawn="1">
            <p:custDataLst>
              <p:tags r:id="rId8"/>
            </p:custDataLst>
          </p:nvPr>
        </p:nvSpPr>
        <p:spPr>
          <a:xfrm>
            <a:off x="208368" y="6544163"/>
            <a:ext cx="29204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00" b="0" i="0" spc="30" baseline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2025</a:t>
            </a:r>
            <a:r>
              <a:rPr kumimoji="1" lang="zh-CN" altLang="en-US" sz="500" b="0" i="0" spc="30" baseline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 </a:t>
            </a:r>
            <a:r>
              <a:rPr kumimoji="1" lang="en-US" altLang="zh-CN" sz="500" b="0" i="0" spc="30" baseline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© WUHAN KOTEI INFORMATICS CO.,LTD. All Rights Reserved.  </a:t>
            </a:r>
            <a:r>
              <a:rPr kumimoji="1" lang="en-US" altLang="zh-CN" sz="500" b="0" i="0" kern="1200" spc="30" baseline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Confidential</a:t>
            </a:r>
            <a:endParaRPr kumimoji="1" lang="en-US" altLang="zh-CN" sz="500" b="0" i="0" kern="1200" spc="30" baseline="0">
              <a:solidFill>
                <a:schemeClr val="accent5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1" name="灯片编号占位符 18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0562788" y="0"/>
            <a:ext cx="1629212" cy="698335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318709" y="295274"/>
            <a:ext cx="215170" cy="288319"/>
            <a:chOff x="0" y="0"/>
            <a:chExt cx="3838575" cy="5143500"/>
          </a:xfrm>
          <a:solidFill>
            <a:srgbClr val="E61932"/>
          </a:solidFill>
        </p:grpSpPr>
        <p:sp>
          <p:nvSpPr>
            <p:cNvPr id="8" name="Freeform 5"/>
            <p:cNvSpPr/>
            <p:nvPr>
              <p:custDataLst>
                <p:tags r:id="rId12"/>
              </p:custDataLst>
            </p:nvPr>
          </p:nvSpPr>
          <p:spPr bwMode="auto">
            <a:xfrm>
              <a:off x="0" y="0"/>
              <a:ext cx="3838575" cy="966788"/>
            </a:xfrm>
            <a:custGeom>
              <a:avLst/>
              <a:gdLst>
                <a:gd name="T0" fmla="*/ 0 w 2418"/>
                <a:gd name="T1" fmla="*/ 609 h 609"/>
                <a:gd name="T2" fmla="*/ 2364 w 2418"/>
                <a:gd name="T3" fmla="*/ 609 h 609"/>
                <a:gd name="T4" fmla="*/ 2418 w 2418"/>
                <a:gd name="T5" fmla="*/ 0 h 609"/>
                <a:gd name="T6" fmla="*/ 0 w 2418"/>
                <a:gd name="T7" fmla="*/ 0 h 609"/>
                <a:gd name="T8" fmla="*/ 0 w 2418"/>
                <a:gd name="T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09">
                  <a:moveTo>
                    <a:pt x="0" y="609"/>
                  </a:moveTo>
                  <a:lnTo>
                    <a:pt x="2364" y="609"/>
                  </a:lnTo>
                  <a:lnTo>
                    <a:pt x="2418" y="0"/>
                  </a:lnTo>
                  <a:lnTo>
                    <a:pt x="0" y="0"/>
                  </a:lnTo>
                  <a:lnTo>
                    <a:pt x="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6"/>
            <p:cNvSpPr/>
            <p:nvPr>
              <p:custDataLst>
                <p:tags r:id="rId13"/>
              </p:custDataLst>
            </p:nvPr>
          </p:nvSpPr>
          <p:spPr bwMode="auto">
            <a:xfrm>
              <a:off x="0" y="4175125"/>
              <a:ext cx="3838575" cy="968375"/>
            </a:xfrm>
            <a:custGeom>
              <a:avLst/>
              <a:gdLst>
                <a:gd name="T0" fmla="*/ 0 w 2418"/>
                <a:gd name="T1" fmla="*/ 0 h 610"/>
                <a:gd name="T2" fmla="*/ 0 w 2418"/>
                <a:gd name="T3" fmla="*/ 610 h 610"/>
                <a:gd name="T4" fmla="*/ 2418 w 2418"/>
                <a:gd name="T5" fmla="*/ 610 h 610"/>
                <a:gd name="T6" fmla="*/ 2367 w 2418"/>
                <a:gd name="T7" fmla="*/ 0 h 610"/>
                <a:gd name="T8" fmla="*/ 0 w 2418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10">
                  <a:moveTo>
                    <a:pt x="0" y="0"/>
                  </a:moveTo>
                  <a:lnTo>
                    <a:pt x="0" y="610"/>
                  </a:lnTo>
                  <a:lnTo>
                    <a:pt x="2418" y="610"/>
                  </a:lnTo>
                  <a:lnTo>
                    <a:pt x="23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0" y="2058988"/>
              <a:ext cx="3302000" cy="927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36.jpeg"/><Relationship Id="rId4" Type="http://schemas.openxmlformats.org/officeDocument/2006/relationships/tags" Target="../tags/tag148.xml"/><Relationship Id="rId34" Type="http://schemas.openxmlformats.org/officeDocument/2006/relationships/notesSlide" Target="../notesSlides/notesSlide5.xml"/><Relationship Id="rId33" Type="http://schemas.openxmlformats.org/officeDocument/2006/relationships/slideLayout" Target="../slideLayouts/slideLayout15.xml"/><Relationship Id="rId32" Type="http://schemas.openxmlformats.org/officeDocument/2006/relationships/tags" Target="../tags/tag167.xml"/><Relationship Id="rId31" Type="http://schemas.openxmlformats.org/officeDocument/2006/relationships/tags" Target="../tags/tag166.xml"/><Relationship Id="rId30" Type="http://schemas.openxmlformats.org/officeDocument/2006/relationships/image" Target="../media/image12.svg"/><Relationship Id="rId3" Type="http://schemas.openxmlformats.org/officeDocument/2006/relationships/tags" Target="../tags/tag147.xml"/><Relationship Id="rId29" Type="http://schemas.openxmlformats.org/officeDocument/2006/relationships/image" Target="../media/image11.png"/><Relationship Id="rId28" Type="http://schemas.openxmlformats.org/officeDocument/2006/relationships/tags" Target="../tags/tag165.xml"/><Relationship Id="rId27" Type="http://schemas.openxmlformats.org/officeDocument/2006/relationships/image" Target="../media/image14.svg"/><Relationship Id="rId26" Type="http://schemas.openxmlformats.org/officeDocument/2006/relationships/image" Target="../media/image13.png"/><Relationship Id="rId25" Type="http://schemas.openxmlformats.org/officeDocument/2006/relationships/tags" Target="../tags/tag164.xml"/><Relationship Id="rId24" Type="http://schemas.openxmlformats.org/officeDocument/2006/relationships/image" Target="../media/image38.svg"/><Relationship Id="rId23" Type="http://schemas.openxmlformats.org/officeDocument/2006/relationships/image" Target="../media/image9.png"/><Relationship Id="rId22" Type="http://schemas.openxmlformats.org/officeDocument/2006/relationships/tags" Target="../tags/tag163.xml"/><Relationship Id="rId21" Type="http://schemas.openxmlformats.org/officeDocument/2006/relationships/image" Target="../media/image37.svg"/><Relationship Id="rId20" Type="http://schemas.openxmlformats.org/officeDocument/2006/relationships/image" Target="../media/image7.png"/><Relationship Id="rId2" Type="http://schemas.openxmlformats.org/officeDocument/2006/relationships/tags" Target="../tags/tag146.xml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3" Type="http://schemas.openxmlformats.org/officeDocument/2006/relationships/notesSlide" Target="../notesSlides/notesSlide7.xml"/><Relationship Id="rId22" Type="http://schemas.openxmlformats.org/officeDocument/2006/relationships/slideLayout" Target="../slideLayouts/slideLayout15.xml"/><Relationship Id="rId21" Type="http://schemas.openxmlformats.org/officeDocument/2006/relationships/tags" Target="../tags/tag188.xml"/><Relationship Id="rId20" Type="http://schemas.openxmlformats.org/officeDocument/2006/relationships/tags" Target="../tags/tag187.xml"/><Relationship Id="rId2" Type="http://schemas.openxmlformats.org/officeDocument/2006/relationships/tags" Target="../tags/tag173.xml"/><Relationship Id="rId19" Type="http://schemas.openxmlformats.org/officeDocument/2006/relationships/image" Target="../media/image42.svg"/><Relationship Id="rId18" Type="http://schemas.openxmlformats.org/officeDocument/2006/relationships/image" Target="../media/image41.png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image" Target="../media/image40.svg"/><Relationship Id="rId10" Type="http://schemas.openxmlformats.org/officeDocument/2006/relationships/image" Target="../media/image39.png"/><Relationship Id="rId1" Type="http://schemas.openxmlformats.org/officeDocument/2006/relationships/tags" Target="../tags/tag17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4" Type="http://schemas.openxmlformats.org/officeDocument/2006/relationships/slideLayout" Target="../slideLayouts/slideLayout15.xml"/><Relationship Id="rId23" Type="http://schemas.openxmlformats.org/officeDocument/2006/relationships/tags" Target="../tags/tag207.xml"/><Relationship Id="rId22" Type="http://schemas.openxmlformats.org/officeDocument/2006/relationships/tags" Target="../tags/tag206.xml"/><Relationship Id="rId21" Type="http://schemas.openxmlformats.org/officeDocument/2006/relationships/tags" Target="../tags/tag205.xml"/><Relationship Id="rId20" Type="http://schemas.openxmlformats.org/officeDocument/2006/relationships/tags" Target="../tags/tag204.xml"/><Relationship Id="rId2" Type="http://schemas.openxmlformats.org/officeDocument/2006/relationships/tags" Target="../tags/tag190.xml"/><Relationship Id="rId19" Type="http://schemas.openxmlformats.org/officeDocument/2006/relationships/tags" Target="../tags/tag203.xml"/><Relationship Id="rId18" Type="http://schemas.openxmlformats.org/officeDocument/2006/relationships/tags" Target="../tags/tag202.xml"/><Relationship Id="rId17" Type="http://schemas.openxmlformats.org/officeDocument/2006/relationships/image" Target="../media/image46.jpeg"/><Relationship Id="rId16" Type="http://schemas.openxmlformats.org/officeDocument/2006/relationships/tags" Target="../tags/tag201.xml"/><Relationship Id="rId15" Type="http://schemas.openxmlformats.org/officeDocument/2006/relationships/image" Target="../media/image45.jpeg"/><Relationship Id="rId14" Type="http://schemas.openxmlformats.org/officeDocument/2006/relationships/tags" Target="../tags/tag200.xml"/><Relationship Id="rId13" Type="http://schemas.openxmlformats.org/officeDocument/2006/relationships/image" Target="../media/image44.jpeg"/><Relationship Id="rId12" Type="http://schemas.openxmlformats.org/officeDocument/2006/relationships/tags" Target="../tags/tag199.xml"/><Relationship Id="rId11" Type="http://schemas.openxmlformats.org/officeDocument/2006/relationships/image" Target="../media/image43.jpeg"/><Relationship Id="rId10" Type="http://schemas.openxmlformats.org/officeDocument/2006/relationships/tags" Target="../tags/tag198.xml"/><Relationship Id="rId1" Type="http://schemas.openxmlformats.org/officeDocument/2006/relationships/tags" Target="../tags/tag18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5" Type="http://schemas.openxmlformats.org/officeDocument/2006/relationships/slideLayout" Target="../slideLayouts/slideLayout15.xml"/><Relationship Id="rId14" Type="http://schemas.openxmlformats.org/officeDocument/2006/relationships/tags" Target="../tags/tag224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image" Target="../media/image35.jpeg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tags" Target="../tags/tag22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image" Target="../media/image47.png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6" Type="http://schemas.openxmlformats.org/officeDocument/2006/relationships/notesSlide" Target="../notesSlides/notesSlide11.xml"/><Relationship Id="rId25" Type="http://schemas.openxmlformats.org/officeDocument/2006/relationships/slideLayout" Target="../slideLayouts/slideLayout15.xml"/><Relationship Id="rId24" Type="http://schemas.openxmlformats.org/officeDocument/2006/relationships/tags" Target="../tags/tag258.xml"/><Relationship Id="rId23" Type="http://schemas.openxmlformats.org/officeDocument/2006/relationships/tags" Target="../tags/tag257.xml"/><Relationship Id="rId22" Type="http://schemas.openxmlformats.org/officeDocument/2006/relationships/tags" Target="../tags/tag256.xml"/><Relationship Id="rId21" Type="http://schemas.openxmlformats.org/officeDocument/2006/relationships/image" Target="../media/image50.png"/><Relationship Id="rId20" Type="http://schemas.openxmlformats.org/officeDocument/2006/relationships/tags" Target="../tags/tag255.xml"/><Relationship Id="rId2" Type="http://schemas.openxmlformats.org/officeDocument/2006/relationships/tags" Target="../tags/tag240.xml"/><Relationship Id="rId19" Type="http://schemas.openxmlformats.org/officeDocument/2006/relationships/tags" Target="../tags/tag254.xml"/><Relationship Id="rId18" Type="http://schemas.openxmlformats.org/officeDocument/2006/relationships/tags" Target="../tags/tag253.xml"/><Relationship Id="rId17" Type="http://schemas.openxmlformats.org/officeDocument/2006/relationships/image" Target="../media/image49.png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image" Target="../media/image48.jpeg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tags" Target="../tags/tag23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image" Target="../media/image51.jpeg"/><Relationship Id="rId24" Type="http://schemas.openxmlformats.org/officeDocument/2006/relationships/notesSlide" Target="../notesSlides/notesSlide12.xml"/><Relationship Id="rId23" Type="http://schemas.openxmlformats.org/officeDocument/2006/relationships/slideLayout" Target="../slideLayouts/slideLayout15.xml"/><Relationship Id="rId22" Type="http://schemas.openxmlformats.org/officeDocument/2006/relationships/tags" Target="../tags/tag279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tags" Target="../tags/tag260.xml"/><Relationship Id="rId19" Type="http://schemas.openxmlformats.org/officeDocument/2006/relationships/tags" Target="../tags/tag276.xml"/><Relationship Id="rId18" Type="http://schemas.openxmlformats.org/officeDocument/2006/relationships/tags" Target="../tags/tag275.xml"/><Relationship Id="rId17" Type="http://schemas.openxmlformats.org/officeDocument/2006/relationships/tags" Target="../tags/tag274.xml"/><Relationship Id="rId16" Type="http://schemas.openxmlformats.org/officeDocument/2006/relationships/tags" Target="../tags/tag273.xml"/><Relationship Id="rId15" Type="http://schemas.openxmlformats.org/officeDocument/2006/relationships/tags" Target="../tags/tag272.xml"/><Relationship Id="rId14" Type="http://schemas.openxmlformats.org/officeDocument/2006/relationships/tags" Target="../tags/tag27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tags" Target="../tags/tag25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1" Type="http://schemas.openxmlformats.org/officeDocument/2006/relationships/slideLayout" Target="../slideLayouts/slideLayout15.xml"/><Relationship Id="rId30" Type="http://schemas.openxmlformats.org/officeDocument/2006/relationships/tags" Target="../tags/tag54.xml"/><Relationship Id="rId3" Type="http://schemas.openxmlformats.org/officeDocument/2006/relationships/image" Target="../media/image6.jpeg"/><Relationship Id="rId29" Type="http://schemas.openxmlformats.org/officeDocument/2006/relationships/tags" Target="../tags/tag53.xml"/><Relationship Id="rId28" Type="http://schemas.openxmlformats.org/officeDocument/2006/relationships/image" Target="../media/image14.svg"/><Relationship Id="rId27" Type="http://schemas.openxmlformats.org/officeDocument/2006/relationships/image" Target="../media/image13.png"/><Relationship Id="rId26" Type="http://schemas.openxmlformats.org/officeDocument/2006/relationships/tags" Target="../tags/tag52.xml"/><Relationship Id="rId25" Type="http://schemas.openxmlformats.org/officeDocument/2006/relationships/image" Target="../media/image12.svg"/><Relationship Id="rId24" Type="http://schemas.openxmlformats.org/officeDocument/2006/relationships/image" Target="../media/image11.png"/><Relationship Id="rId23" Type="http://schemas.openxmlformats.org/officeDocument/2006/relationships/tags" Target="../tags/tag51.xml"/><Relationship Id="rId22" Type="http://schemas.openxmlformats.org/officeDocument/2006/relationships/tags" Target="../tags/tag50.xml"/><Relationship Id="rId21" Type="http://schemas.openxmlformats.org/officeDocument/2006/relationships/tags" Target="../tags/tag49.xml"/><Relationship Id="rId20" Type="http://schemas.openxmlformats.org/officeDocument/2006/relationships/tags" Target="../tags/tag48.xml"/><Relationship Id="rId2" Type="http://schemas.openxmlformats.org/officeDocument/2006/relationships/tags" Target="../tags/tag35.xml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image" Target="../media/image10.svg"/><Relationship Id="rId15" Type="http://schemas.openxmlformats.org/officeDocument/2006/relationships/image" Target="../media/image9.png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image" Target="../media/image8.svg"/><Relationship Id="rId11" Type="http://schemas.openxmlformats.org/officeDocument/2006/relationships/image" Target="../media/image7.png"/><Relationship Id="rId10" Type="http://schemas.openxmlformats.org/officeDocument/2006/relationships/tags" Target="../tags/tag42.xml"/><Relationship Id="rId1" Type="http://schemas.openxmlformats.org/officeDocument/2006/relationships/tags" Target="../tags/tag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80.xml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image" Target="../media/image53.jpeg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6" Type="http://schemas.openxmlformats.org/officeDocument/2006/relationships/notesSlide" Target="../notesSlides/notesSlide13.xml"/><Relationship Id="rId25" Type="http://schemas.openxmlformats.org/officeDocument/2006/relationships/slideLayout" Target="../slideLayouts/slideLayout15.xml"/><Relationship Id="rId24" Type="http://schemas.openxmlformats.org/officeDocument/2006/relationships/tags" Target="../tags/tag300.xml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image" Target="../media/image56.jpeg"/><Relationship Id="rId20" Type="http://schemas.openxmlformats.org/officeDocument/2006/relationships/tags" Target="../tags/tag297.xml"/><Relationship Id="rId2" Type="http://schemas.openxmlformats.org/officeDocument/2006/relationships/tags" Target="../tags/tag282.xml"/><Relationship Id="rId19" Type="http://schemas.openxmlformats.org/officeDocument/2006/relationships/tags" Target="../tags/tag296.xml"/><Relationship Id="rId18" Type="http://schemas.openxmlformats.org/officeDocument/2006/relationships/tags" Target="../tags/tag295.xml"/><Relationship Id="rId17" Type="http://schemas.openxmlformats.org/officeDocument/2006/relationships/image" Target="../media/image55.jpeg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image" Target="../media/image54.jpeg"/><Relationship Id="rId11" Type="http://schemas.openxmlformats.org/officeDocument/2006/relationships/tags" Target="../tags/tag290.xml"/><Relationship Id="rId10" Type="http://schemas.openxmlformats.org/officeDocument/2006/relationships/tags" Target="../tags/tag289.xml"/><Relationship Id="rId1" Type="http://schemas.openxmlformats.org/officeDocument/2006/relationships/tags" Target="../tags/tag28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image" Target="../media/image2.png"/><Relationship Id="rId3" Type="http://schemas.openxmlformats.org/officeDocument/2006/relationships/tags" Target="../tags/tag302.xml"/><Relationship Id="rId2" Type="http://schemas.openxmlformats.org/officeDocument/2006/relationships/image" Target="../media/image1.jpeg"/><Relationship Id="rId13" Type="http://schemas.openxmlformats.org/officeDocument/2006/relationships/slideLayout" Target="../slideLayouts/slideLayout16.xml"/><Relationship Id="rId12" Type="http://schemas.openxmlformats.org/officeDocument/2006/relationships/tags" Target="../tags/tag308.xml"/><Relationship Id="rId11" Type="http://schemas.openxmlformats.org/officeDocument/2006/relationships/image" Target="../media/image3.png"/><Relationship Id="rId10" Type="http://schemas.openxmlformats.org/officeDocument/2006/relationships/tags" Target="../tags/tag307.xml"/><Relationship Id="rId1" Type="http://schemas.openxmlformats.org/officeDocument/2006/relationships/tags" Target="../tags/tag30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../media/image16.jpeg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image" Target="../media/image15.jpeg"/><Relationship Id="rId2" Type="http://schemas.openxmlformats.org/officeDocument/2006/relationships/tags" Target="../tags/tag56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5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image" Target="../media/image17.jpeg"/><Relationship Id="rId10" Type="http://schemas.openxmlformats.org/officeDocument/2006/relationships/tags" Target="../tags/tag62.xml"/><Relationship Id="rId1" Type="http://schemas.openxmlformats.org/officeDocument/2006/relationships/tags" Target="../tags/tag5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19.jpeg"/><Relationship Id="rId4" Type="http://schemas.openxmlformats.org/officeDocument/2006/relationships/tags" Target="../tags/tag69.xml"/><Relationship Id="rId3" Type="http://schemas.openxmlformats.org/officeDocument/2006/relationships/image" Target="../media/image18.png"/><Relationship Id="rId2" Type="http://schemas.openxmlformats.org/officeDocument/2006/relationships/tags" Target="../tags/tag68.xml"/><Relationship Id="rId17" Type="http://schemas.openxmlformats.org/officeDocument/2006/relationships/slideLayout" Target="../slideLayouts/slideLayout15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image" Target="../media/image20.jpe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4" Type="http://schemas.openxmlformats.org/officeDocument/2006/relationships/slideLayout" Target="../slideLayouts/slideLayout15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image" Target="../media/image21.jpeg"/><Relationship Id="rId10" Type="http://schemas.openxmlformats.org/officeDocument/2006/relationships/tags" Target="../tags/tag89.xml"/><Relationship Id="rId1" Type="http://schemas.openxmlformats.org/officeDocument/2006/relationships/tags" Target="../tags/tag8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image" Target="../media/image22.jpeg"/><Relationship Id="rId2" Type="http://schemas.openxmlformats.org/officeDocument/2006/relationships/tags" Target="../tags/tag93.xml"/><Relationship Id="rId19" Type="http://schemas.openxmlformats.org/officeDocument/2006/relationships/slideLayout" Target="../slideLayouts/slideLayout1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image" Target="../media/image26.svg"/><Relationship Id="rId15" Type="http://schemas.openxmlformats.org/officeDocument/2006/relationships/image" Target="../media/image25.png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image" Target="../media/image24.svg"/><Relationship Id="rId11" Type="http://schemas.openxmlformats.org/officeDocument/2006/relationships/image" Target="../media/image23.png"/><Relationship Id="rId10" Type="http://schemas.openxmlformats.org/officeDocument/2006/relationships/tags" Target="../tags/tag100.xml"/><Relationship Id="rId1" Type="http://schemas.openxmlformats.org/officeDocument/2006/relationships/tags" Target="../tags/tag9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image" Target="../media/image28.jpeg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image" Target="../media/image27.jpeg"/><Relationship Id="rId2" Type="http://schemas.openxmlformats.org/officeDocument/2006/relationships/tags" Target="../tags/tag106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5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image" Target="../media/image30.jpeg"/><Relationship Id="rId5" Type="http://schemas.openxmlformats.org/officeDocument/2006/relationships/tags" Target="../tags/tag123.xml"/><Relationship Id="rId4" Type="http://schemas.openxmlformats.org/officeDocument/2006/relationships/image" Target="../media/image29.png"/><Relationship Id="rId3" Type="http://schemas.openxmlformats.org/officeDocument/2006/relationships/tags" Target="../tags/tag122.xml"/><Relationship Id="rId21" Type="http://schemas.openxmlformats.org/officeDocument/2006/relationships/slideLayout" Target="../slideLayouts/slideLayout15.xml"/><Relationship Id="rId20" Type="http://schemas.openxmlformats.org/officeDocument/2006/relationships/tags" Target="../tags/tag133.xml"/><Relationship Id="rId2" Type="http://schemas.openxmlformats.org/officeDocument/2006/relationships/tags" Target="../tags/tag121.xml"/><Relationship Id="rId19" Type="http://schemas.openxmlformats.org/officeDocument/2006/relationships/tags" Target="../tags/tag132.xml"/><Relationship Id="rId18" Type="http://schemas.openxmlformats.org/officeDocument/2006/relationships/image" Target="../media/image34.svg"/><Relationship Id="rId17" Type="http://schemas.openxmlformats.org/officeDocument/2006/relationships/image" Target="../media/image33.png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image" Target="../media/image32.svg"/><Relationship Id="rId13" Type="http://schemas.openxmlformats.org/officeDocument/2006/relationships/image" Target="../media/image31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2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image" Target="../media/image35.jpeg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31091" y="2934844"/>
            <a:ext cx="61607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Carla</a:t>
            </a:r>
            <a:r>
              <a:rPr lang="zh-CN" altLang="en-US" sz="7200" b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开发计划</a:t>
            </a:r>
            <a:endParaRPr lang="en-US" altLang="zh-CN" sz="7200" b="1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15"/>
          <p:cNvSpPr/>
          <p:nvPr>
            <p:custDataLst>
              <p:tags r:id="rId2"/>
            </p:custDataLst>
          </p:nvPr>
        </p:nvSpPr>
        <p:spPr>
          <a:xfrm>
            <a:off x="9995535" y="633095"/>
            <a:ext cx="1587500" cy="5427345"/>
          </a:xfrm>
          <a:custGeom>
            <a:avLst/>
            <a:gdLst>
              <a:gd name="connsiteX0" fmla="*/ 130644 w 170309"/>
              <a:gd name="connsiteY0" fmla="*/ 488775 h 488775"/>
              <a:gd name="connsiteX1" fmla="*/ 39666 w 170309"/>
              <a:gd name="connsiteY1" fmla="*/ 488775 h 488775"/>
              <a:gd name="connsiteX2" fmla="*/ 0 w 170309"/>
              <a:gd name="connsiteY2" fmla="*/ 449110 h 488775"/>
              <a:gd name="connsiteX3" fmla="*/ 0 w 170309"/>
              <a:gd name="connsiteY3" fmla="*/ 39666 h 488775"/>
              <a:gd name="connsiteX4" fmla="*/ 39666 w 170309"/>
              <a:gd name="connsiteY4" fmla="*/ 0 h 488775"/>
              <a:gd name="connsiteX5" fmla="*/ 130644 w 170309"/>
              <a:gd name="connsiteY5" fmla="*/ 0 h 488775"/>
              <a:gd name="connsiteX6" fmla="*/ 170310 w 170309"/>
              <a:gd name="connsiteY6" fmla="*/ 39666 h 488775"/>
              <a:gd name="connsiteX7" fmla="*/ 170310 w 170309"/>
              <a:gd name="connsiteY7" fmla="*/ 449110 h 488775"/>
              <a:gd name="connsiteX8" fmla="*/ 130644 w 170309"/>
              <a:gd name="connsiteY8" fmla="*/ 488775 h 48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309" h="488775">
                <a:moveTo>
                  <a:pt x="130644" y="488775"/>
                </a:moveTo>
                <a:lnTo>
                  <a:pt x="39666" y="488775"/>
                </a:lnTo>
                <a:cubicBezTo>
                  <a:pt x="17756" y="488775"/>
                  <a:pt x="0" y="471019"/>
                  <a:pt x="0" y="449110"/>
                </a:cubicBezTo>
                <a:lnTo>
                  <a:pt x="0" y="39666"/>
                </a:lnTo>
                <a:cubicBezTo>
                  <a:pt x="0" y="17756"/>
                  <a:pt x="17756" y="0"/>
                  <a:pt x="39666" y="0"/>
                </a:cubicBezTo>
                <a:lnTo>
                  <a:pt x="130644" y="0"/>
                </a:lnTo>
                <a:cubicBezTo>
                  <a:pt x="152554" y="0"/>
                  <a:pt x="170310" y="17756"/>
                  <a:pt x="170310" y="39666"/>
                </a:cubicBezTo>
                <a:lnTo>
                  <a:pt x="170310" y="449110"/>
                </a:lnTo>
                <a:cubicBezTo>
                  <a:pt x="170310" y="471019"/>
                  <a:pt x="152554" y="488775"/>
                  <a:pt x="130644" y="488775"/>
                </a:cubicBezTo>
                <a:close/>
              </a:path>
            </a:pathLst>
          </a:custGeom>
          <a:noFill/>
          <a:ln w="101600" cap="flat">
            <a:gradFill>
              <a:gsLst>
                <a:gs pos="6000">
                  <a:schemeClr val="accent3">
                    <a:alpha val="0"/>
                  </a:schemeClr>
                </a:gs>
                <a:gs pos="49000">
                  <a:schemeClr val="accent1">
                    <a:alpha val="5000"/>
                  </a:schemeClr>
                </a:gs>
                <a:gs pos="100000">
                  <a:schemeClr val="accent1">
                    <a:alpha val="11000"/>
                  </a:schemeClr>
                </a:gs>
              </a:gsLst>
              <a:lin ang="18900000" scaled="1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任意多边形: 形状 16"/>
          <p:cNvSpPr/>
          <p:nvPr>
            <p:custDataLst>
              <p:tags r:id="rId3"/>
            </p:custDataLst>
          </p:nvPr>
        </p:nvSpPr>
        <p:spPr>
          <a:xfrm>
            <a:off x="0" y="1281430"/>
            <a:ext cx="11685905" cy="1655445"/>
          </a:xfrm>
          <a:custGeom>
            <a:avLst/>
            <a:gdLst>
              <a:gd name="connsiteX0" fmla="*/ 0 w 1032528"/>
              <a:gd name="connsiteY0" fmla="*/ 0 h 131784"/>
              <a:gd name="connsiteX1" fmla="*/ 1032528 w 1032528"/>
              <a:gd name="connsiteY1" fmla="*/ 0 h 131784"/>
              <a:gd name="connsiteX2" fmla="*/ 1032528 w 1032528"/>
              <a:gd name="connsiteY2" fmla="*/ 131784 h 131784"/>
              <a:gd name="connsiteX3" fmla="*/ 0 w 1032528"/>
              <a:gd name="connsiteY3" fmla="*/ 131784 h 13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28" h="131784">
                <a:moveTo>
                  <a:pt x="0" y="0"/>
                </a:moveTo>
                <a:lnTo>
                  <a:pt x="1032528" y="0"/>
                </a:lnTo>
                <a:lnTo>
                  <a:pt x="1032528" y="131784"/>
                </a:lnTo>
                <a:lnTo>
                  <a:pt x="0" y="13178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54000">
                <a:schemeClr val="accent1">
                  <a:alpha val="11000"/>
                </a:schemeClr>
              </a:gs>
            </a:gsLst>
            <a:lin ang="10800000" scaled="0"/>
          </a:gradFill>
          <a:ln w="81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9" name="图片 38" descr="C:/Users/chang/AppData/Roaming/Kingsoft/office6/wppai/generateppt/703a5baa-f0ce-4d0b-9bd7-1eaf198526d9.jpg703a5baa-f0ce-4d0b-9bd7-1eaf198526d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504" b="504"/>
          <a:stretch>
            <a:fillRect/>
          </a:stretch>
        </p:blipFill>
        <p:spPr>
          <a:xfrm>
            <a:off x="535305" y="787400"/>
            <a:ext cx="5457825" cy="32416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278" h="5105">
                <a:moveTo>
                  <a:pt x="582" y="0"/>
                </a:moveTo>
                <a:lnTo>
                  <a:pt x="7696" y="0"/>
                </a:lnTo>
                <a:cubicBezTo>
                  <a:pt x="8017" y="0"/>
                  <a:pt x="8278" y="301"/>
                  <a:pt x="8278" y="673"/>
                </a:cubicBezTo>
                <a:lnTo>
                  <a:pt x="8278" y="4432"/>
                </a:lnTo>
                <a:cubicBezTo>
                  <a:pt x="8278" y="4804"/>
                  <a:pt x="8017" y="5105"/>
                  <a:pt x="7696" y="5105"/>
                </a:cubicBezTo>
                <a:lnTo>
                  <a:pt x="582" y="5105"/>
                </a:lnTo>
                <a:cubicBezTo>
                  <a:pt x="261" y="5105"/>
                  <a:pt x="0" y="4804"/>
                  <a:pt x="0" y="4432"/>
                </a:cubicBezTo>
                <a:lnTo>
                  <a:pt x="0" y="673"/>
                </a:lnTo>
                <a:cubicBezTo>
                  <a:pt x="0" y="301"/>
                  <a:pt x="261" y="0"/>
                  <a:pt x="582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40" name="正文"/>
          <p:cNvSpPr txBox="1"/>
          <p:nvPr>
            <p:custDataLst>
              <p:tags r:id="rId6"/>
            </p:custDataLst>
          </p:nvPr>
        </p:nvSpPr>
        <p:spPr>
          <a:xfrm>
            <a:off x="6337300" y="3101340"/>
            <a:ext cx="4925695" cy="1311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en-US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**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环境准备与安装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(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第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1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周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):**</a:t>
            </a: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7" name="正文"/>
          <p:cNvSpPr txBox="1"/>
          <p:nvPr>
            <p:custDataLst>
              <p:tags r:id="rId7"/>
            </p:custDataLst>
          </p:nvPr>
        </p:nvSpPr>
        <p:spPr>
          <a:xfrm>
            <a:off x="561659" y="5246959"/>
            <a:ext cx="2452795" cy="1024433"/>
          </a:xfrm>
          <a:prstGeom prst="rect">
            <a:avLst/>
          </a:prstGeom>
          <a:noFill/>
        </p:spPr>
        <p:txBody>
          <a:bodyPr wrap="square" lIns="0" tIns="0" rIns="0" bIns="107950" rtlCol="0" anchor="t" anchorCtr="0">
            <a:noAutofit/>
          </a:bodyPr>
          <a:lstStyle/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推荐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Ubuntu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或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Windows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系统，需配备高性能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GPU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以确保兼容性。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8" name="标题"/>
          <p:cNvSpPr txBox="1"/>
          <p:nvPr>
            <p:custDataLst>
              <p:tags r:id="rId8"/>
            </p:custDataLst>
          </p:nvPr>
        </p:nvSpPr>
        <p:spPr>
          <a:xfrm>
            <a:off x="1109759" y="4755384"/>
            <a:ext cx="1897074" cy="3778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/>
                </a:solidFill>
                <a:uFillTx/>
                <a:latin typeface="+mn-ea"/>
                <a:sym typeface="+mn-ea"/>
              </a:rPr>
              <a:t>系统配置确认</a:t>
            </a:r>
            <a:endParaRPr lang="zh-CN" altLang="en-US" sz="2000" b="1" dirty="0">
              <a:solidFill>
                <a:schemeClr val="tx1"/>
              </a:solidFill>
              <a:uFillTx/>
              <a:latin typeface="+mn-ea"/>
              <a:sym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9"/>
            </p:custDataLst>
          </p:nvPr>
        </p:nvSpPr>
        <p:spPr>
          <a:xfrm>
            <a:off x="552132" y="4749033"/>
            <a:ext cx="410471" cy="412186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90170" tIns="7175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b="1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18" name="正文"/>
          <p:cNvSpPr txBox="1"/>
          <p:nvPr>
            <p:custDataLst>
              <p:tags r:id="rId10"/>
            </p:custDataLst>
          </p:nvPr>
        </p:nvSpPr>
        <p:spPr>
          <a:xfrm>
            <a:off x="9083567" y="5246959"/>
            <a:ext cx="2452795" cy="1024433"/>
          </a:xfrm>
          <a:prstGeom prst="rect">
            <a:avLst/>
          </a:prstGeom>
          <a:noFill/>
        </p:spPr>
        <p:txBody>
          <a:bodyPr wrap="square" lIns="0" tIns="0" rIns="0" bIns="107950" rtlCol="0" anchor="t" anchorCtr="0">
            <a:noAutofit/>
          </a:bodyPr>
          <a:lstStyle/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启动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CarlaUE4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程序，运行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PythonAPI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示例验证功能完整性。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9" name="标题"/>
          <p:cNvSpPr txBox="1"/>
          <p:nvPr>
            <p:custDataLst>
              <p:tags r:id="rId11"/>
            </p:custDataLst>
          </p:nvPr>
        </p:nvSpPr>
        <p:spPr>
          <a:xfrm>
            <a:off x="9631667" y="4755384"/>
            <a:ext cx="1897074" cy="3778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/>
                </a:solidFill>
                <a:uFillTx/>
                <a:latin typeface="+mn-ea"/>
                <a:sym typeface="+mn-ea"/>
              </a:rPr>
              <a:t>功能验证方法</a:t>
            </a:r>
            <a:endParaRPr lang="zh-CN" altLang="en-US" sz="2000" b="1" dirty="0">
              <a:solidFill>
                <a:schemeClr val="tx1"/>
              </a:solidFill>
              <a:uFillTx/>
              <a:latin typeface="+mn-ea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12"/>
            </p:custDataLst>
          </p:nvPr>
        </p:nvSpPr>
        <p:spPr>
          <a:xfrm>
            <a:off x="9074041" y="4749033"/>
            <a:ext cx="410471" cy="412186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90170" tIns="7175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b="1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21" name="正文"/>
          <p:cNvSpPr txBox="1"/>
          <p:nvPr>
            <p:custDataLst>
              <p:tags r:id="rId13"/>
            </p:custDataLst>
          </p:nvPr>
        </p:nvSpPr>
        <p:spPr>
          <a:xfrm>
            <a:off x="3448870" y="5247594"/>
            <a:ext cx="2452795" cy="1024433"/>
          </a:xfrm>
          <a:prstGeom prst="rect">
            <a:avLst/>
          </a:prstGeom>
          <a:noFill/>
        </p:spPr>
        <p:txBody>
          <a:bodyPr wrap="square" lIns="0" tIns="0" rIns="0" bIns="107950" rtlCol="0" anchor="t" anchorCtr="0">
            <a:noAutofit/>
          </a:bodyPr>
          <a:lstStyle/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下载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Carla 0.9.15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或最新稳定版，建议使用预编译版本以简化安装流程。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2" name="标题"/>
          <p:cNvSpPr txBox="1"/>
          <p:nvPr>
            <p:custDataLst>
              <p:tags r:id="rId14"/>
            </p:custDataLst>
          </p:nvPr>
        </p:nvSpPr>
        <p:spPr>
          <a:xfrm>
            <a:off x="3996970" y="4756019"/>
            <a:ext cx="1897074" cy="3778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/>
                </a:solidFill>
                <a:uFillTx/>
                <a:latin typeface="+mn-ea"/>
                <a:sym typeface="+mn-ea"/>
              </a:rPr>
              <a:t>软件安装步骤</a:t>
            </a:r>
            <a:endParaRPr lang="zh-CN" altLang="en-US" sz="2000" b="1" dirty="0">
              <a:solidFill>
                <a:schemeClr val="tx1"/>
              </a:solidFill>
              <a:uFillTx/>
              <a:latin typeface="+mn-ea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15"/>
            </p:custDataLst>
          </p:nvPr>
        </p:nvSpPr>
        <p:spPr>
          <a:xfrm>
            <a:off x="3439343" y="4749668"/>
            <a:ext cx="410471" cy="412186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90170" tIns="7175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b="1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24" name="正文"/>
          <p:cNvSpPr txBox="1"/>
          <p:nvPr>
            <p:custDataLst>
              <p:tags r:id="rId16"/>
            </p:custDataLst>
          </p:nvPr>
        </p:nvSpPr>
        <p:spPr>
          <a:xfrm>
            <a:off x="6308136" y="5247594"/>
            <a:ext cx="2452795" cy="1024433"/>
          </a:xfrm>
          <a:prstGeom prst="rect">
            <a:avLst/>
          </a:prstGeom>
          <a:noFill/>
        </p:spPr>
        <p:txBody>
          <a:bodyPr wrap="square" lIns="0" tIns="0" rIns="0" bIns="107950" rtlCol="0" anchor="t" anchorCtr="0">
            <a:noAutofit/>
          </a:bodyPr>
          <a:lstStyle/>
          <a:p>
            <a:pPr lvl="0" indent="0" algn="just" fontAlgn="auto">
              <a:lnSpc>
                <a:spcPct val="14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安装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Python 3.7+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并配置必要库，通过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pip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或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Carla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自带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PythonAPI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完成。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5" name="标题"/>
          <p:cNvSpPr txBox="1"/>
          <p:nvPr>
            <p:custDataLst>
              <p:tags r:id="rId17"/>
            </p:custDataLst>
          </p:nvPr>
        </p:nvSpPr>
        <p:spPr>
          <a:xfrm>
            <a:off x="6856236" y="4756019"/>
            <a:ext cx="1897074" cy="3778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tx1"/>
                </a:solidFill>
                <a:uFillTx/>
                <a:latin typeface="+mn-ea"/>
                <a:sym typeface="+mn-ea"/>
              </a:rPr>
              <a:t>开发环境搭建</a:t>
            </a:r>
            <a:endParaRPr lang="zh-CN" altLang="en-US" sz="2000" b="1" dirty="0">
              <a:solidFill>
                <a:schemeClr val="tx1"/>
              </a:solidFill>
              <a:uFillTx/>
              <a:latin typeface="+mn-ea"/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18"/>
            </p:custDataLst>
          </p:nvPr>
        </p:nvSpPr>
        <p:spPr>
          <a:xfrm>
            <a:off x="6298609" y="4749668"/>
            <a:ext cx="410471" cy="412186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90170" tIns="7175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b="1">
              <a:solidFill>
                <a:srgbClr val="FFFFFF"/>
              </a:solidFill>
              <a:latin typeface="+mn-ea"/>
              <a:sym typeface="+mn-ea"/>
            </a:endParaRPr>
          </a:p>
        </p:txBody>
      </p:sp>
      <p:pic>
        <p:nvPicPr>
          <p:cNvPr id="27" name="图片 26" descr="32313538333935363b32313538333934333bb6d4bbb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7237" y="4846205"/>
            <a:ext cx="240072" cy="240072"/>
          </a:xfrm>
          <a:prstGeom prst="rect">
            <a:avLst/>
          </a:prstGeom>
        </p:spPr>
      </p:pic>
      <p:pic>
        <p:nvPicPr>
          <p:cNvPr id="30" name="图片 29" descr="32313538333935363b32313538333934373bcec4bcfebcd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23813" y="4835408"/>
            <a:ext cx="241242" cy="241242"/>
          </a:xfrm>
          <a:prstGeom prst="rect">
            <a:avLst/>
          </a:prstGeom>
        </p:spPr>
      </p:pic>
      <p:pic>
        <p:nvPicPr>
          <p:cNvPr id="34" name="图片 33" descr="32313538333935363b32313538333934313bb8f6c8cbd0c5cfa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58510" y="4834773"/>
            <a:ext cx="241242" cy="241242"/>
          </a:xfrm>
          <a:prstGeom prst="rect">
            <a:avLst/>
          </a:prstGeom>
        </p:spPr>
      </p:pic>
      <p:pic>
        <p:nvPicPr>
          <p:cNvPr id="37" name="图片 36" descr="32313538333935363b32313538333935323bd3cabcfe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383079" y="4835408"/>
            <a:ext cx="241242" cy="2412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1"/>
            </p:custDataLst>
          </p:nvPr>
        </p:nvSpPr>
        <p:spPr>
          <a:xfrm>
            <a:off x="6338570" y="1490345"/>
            <a:ext cx="4924425" cy="1267460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 sz="3200" b="1">
                <a:solidFill>
                  <a:schemeClr val="tx1"/>
                </a:solidFill>
              </a:rPr>
              <a:t>基础入门与环境搭建：</a:t>
            </a:r>
            <a:r>
              <a:rPr lang="en-US" altLang="zh-CN" sz="3200">
                <a:solidFill>
                  <a:schemeClr val="tx1"/>
                </a:solidFill>
              </a:rPr>
              <a:t>**</a:t>
            </a:r>
            <a:r>
              <a:rPr lang="zh-CN" altLang="en-US" sz="3200">
                <a:solidFill>
                  <a:schemeClr val="tx1"/>
                </a:solidFill>
              </a:rPr>
              <a:t>核心任务：</a:t>
            </a:r>
            <a:r>
              <a:rPr lang="en-US" altLang="zh-CN" sz="3200">
                <a:solidFill>
                  <a:schemeClr val="tx1"/>
                </a:solidFill>
              </a:rPr>
              <a:t>**</a:t>
            </a:r>
            <a:endParaRPr lang="en-US" altLang="zh-CN" sz="3200">
              <a:solidFill>
                <a:schemeClr val="tx1"/>
              </a:solidFill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标题 1"/>
          <p:cNvSpPr txBox="1"/>
          <p:nvPr>
            <p:custDataLst>
              <p:tags r:id="rId2"/>
            </p:custDataLst>
          </p:nvPr>
        </p:nvSpPr>
        <p:spPr>
          <a:xfrm>
            <a:off x="546815" y="174690"/>
            <a:ext cx="7633205" cy="5907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0" baseline="0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j-cs"/>
              </a:defRPr>
            </a:lvl1pPr>
          </a:lstStyle>
          <a:p>
            <a:pPr algn="l"/>
            <a:r>
              <a:rPr kumimoji="1" lang="zh-CN" altLang="zh-CN" sz="3200"/>
              <a:t>基础入门与环境搭建：</a:t>
            </a:r>
            <a:r>
              <a:rPr kumimoji="1" lang="en-US" altLang="zh-CN" sz="3200"/>
              <a:t>**</a:t>
            </a:r>
            <a:r>
              <a:rPr kumimoji="1" lang="zh-CN" altLang="en-US" sz="3200"/>
              <a:t>核心任务：</a:t>
            </a:r>
            <a:r>
              <a:rPr kumimoji="1" lang="en-US" altLang="zh-CN" sz="3200"/>
              <a:t>**</a:t>
            </a:r>
            <a:endParaRPr kumimoji="1" lang="en-US" altLang="zh-CN" sz="3200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94690" y="1435735"/>
            <a:ext cx="10799445" cy="47421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>
              <a:buNone/>
            </a:pPr>
            <a:r>
              <a:rPr lang="en-US" altLang="en-US" dirty="0"/>
              <a:t>**</a:t>
            </a:r>
            <a:r>
              <a:rPr lang="zh-CN" altLang="en-US" dirty="0"/>
              <a:t>理解</a:t>
            </a:r>
            <a:r>
              <a:rPr lang="en-US" altLang="zh-CN" dirty="0"/>
              <a:t>Carla</a:t>
            </a:r>
            <a:r>
              <a:rPr lang="zh-CN" altLang="en-US" dirty="0"/>
              <a:t>核心概念</a:t>
            </a:r>
            <a:r>
              <a:rPr lang="en-US" altLang="zh-CN" dirty="0"/>
              <a:t> (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周</a:t>
            </a:r>
            <a:r>
              <a:rPr lang="en-US" altLang="zh-CN" dirty="0"/>
              <a:t>):**</a:t>
            </a:r>
            <a:endParaRPr lang="en-US" altLang="zh-CN" dirty="0"/>
          </a:p>
          <a:p>
            <a:pPr lvl="0"/>
            <a:r>
              <a:rPr lang="zh-CN" altLang="zh-CN" dirty="0"/>
              <a:t>服务器</a:t>
            </a:r>
            <a:r>
              <a:rPr lang="en-US" altLang="zh-CN" dirty="0"/>
              <a:t>-</a:t>
            </a:r>
            <a:r>
              <a:rPr lang="zh-CN" altLang="en-US" dirty="0"/>
              <a:t>客户端架构</a:t>
            </a:r>
            <a:endParaRPr lang="en-US" altLang="zh-CN" dirty="0"/>
          </a:p>
          <a:p>
            <a:pPr lvl="1"/>
            <a:r>
              <a:rPr lang="zh-CN" altLang="zh-CN" dirty="0"/>
              <a:t>理解仿真引擎与控制脚本分离机制，掌握服务器处理逻辑与客户端交互控制的核心原理。</a:t>
            </a:r>
            <a:endParaRPr lang="en-US" altLang="zh-CN" dirty="0"/>
          </a:p>
          <a:p>
            <a:pPr lvl="0"/>
            <a:r>
              <a:rPr lang="zh-CN" altLang="zh-CN" dirty="0"/>
              <a:t>仿真对象管理</a:t>
            </a:r>
            <a:endParaRPr lang="en-US" altLang="zh-CN" dirty="0"/>
          </a:p>
          <a:p>
            <a:pPr lvl="1"/>
            <a:r>
              <a:rPr lang="zh-CN" altLang="zh-CN" dirty="0"/>
              <a:t>通过</a:t>
            </a:r>
            <a:r>
              <a:rPr lang="en-US" altLang="zh-CN" dirty="0"/>
              <a:t>World</a:t>
            </a:r>
            <a:r>
              <a:rPr lang="zh-CN" altLang="en-US" dirty="0"/>
              <a:t>模块管理场景、地图、时间及天气，利用</a:t>
            </a:r>
            <a:r>
              <a:rPr lang="en-US" altLang="zh-CN" dirty="0"/>
              <a:t>Actors</a:t>
            </a:r>
            <a:r>
              <a:rPr lang="zh-CN" altLang="en-US" dirty="0"/>
              <a:t>实现车辆、行人及传感器的动态控制。</a:t>
            </a:r>
            <a:endParaRPr lang="en-US" altLang="zh-CN" dirty="0"/>
          </a:p>
          <a:p>
            <a:pPr lvl="0"/>
            <a:r>
              <a:rPr lang="zh-CN" altLang="zh-CN" dirty="0"/>
              <a:t>对象定义与控制</a:t>
            </a:r>
            <a:endParaRPr lang="en-US" altLang="zh-CN" dirty="0"/>
          </a:p>
          <a:p>
            <a:pPr lvl="1"/>
            <a:r>
              <a:rPr lang="zh-CN" altLang="zh-CN" dirty="0"/>
              <a:t>使用</a:t>
            </a:r>
            <a:r>
              <a:rPr lang="en-US" altLang="zh-CN" dirty="0"/>
              <a:t>Blueprints</a:t>
            </a:r>
            <a:r>
              <a:rPr lang="zh-CN" altLang="en-US" dirty="0"/>
              <a:t>定义不同车型与传感器类型，通过</a:t>
            </a:r>
            <a:r>
              <a:rPr lang="en-US" altLang="zh-CN" dirty="0"/>
              <a:t>Transform</a:t>
            </a:r>
            <a:r>
              <a:rPr lang="zh-CN" altLang="en-US" dirty="0"/>
              <a:t>调整位置与旋转参数实现精准操控。</a:t>
            </a:r>
            <a:endParaRPr lang="en-US" altLang="zh-CN" dirty="0"/>
          </a:p>
          <a:p>
            <a:pPr lvl="0"/>
            <a:r>
              <a:rPr lang="zh-CN" altLang="zh-CN" dirty="0"/>
              <a:t>文档与代码实践</a:t>
            </a:r>
            <a:endParaRPr lang="en-US" altLang="zh-CN" dirty="0"/>
          </a:p>
          <a:p>
            <a:pPr lvl="1"/>
            <a:r>
              <a:rPr lang="zh-CN" altLang="zh-CN" dirty="0"/>
              <a:t>研读官方文档核心概念章节，修改</a:t>
            </a:r>
            <a:r>
              <a:rPr lang="en-US" altLang="zh-CN" dirty="0"/>
              <a:t>spawn_npc.py</a:t>
            </a:r>
            <a:r>
              <a:rPr lang="zh-CN" altLang="en-US" dirty="0"/>
              <a:t>代码以掌握</a:t>
            </a:r>
            <a:r>
              <a:rPr lang="en-US" altLang="zh-CN" dirty="0"/>
              <a:t>NPC</a:t>
            </a:r>
            <a:r>
              <a:rPr lang="zh-CN" altLang="en-US" dirty="0"/>
              <a:t>生成与参数配置方法。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891540" y="1428115"/>
            <a:ext cx="10603865" cy="115951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**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掌握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Python API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基础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(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第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3-4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周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):**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3"/>
            </p:custDataLst>
          </p:nvPr>
        </p:nvSpPr>
        <p:spPr>
          <a:xfrm>
            <a:off x="727075" y="1654175"/>
            <a:ext cx="129540" cy="1295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1"/>
          <p:cNvSpPr/>
          <p:nvPr>
            <p:custDataLst>
              <p:tags r:id="rId4"/>
            </p:custDataLst>
          </p:nvPr>
        </p:nvSpPr>
        <p:spPr>
          <a:xfrm>
            <a:off x="1153874" y="2850276"/>
            <a:ext cx="4745114" cy="3167222"/>
          </a:xfrm>
          <a:prstGeom prst="roundRect">
            <a:avLst>
              <a:gd name="adj" fmla="val 10263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>
            <p:custDataLst>
              <p:tags r:id="rId5"/>
            </p:custDataLst>
          </p:nvPr>
        </p:nvSpPr>
        <p:spPr>
          <a:xfrm>
            <a:off x="2194787" y="4052601"/>
            <a:ext cx="3251741" cy="15086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掌握</a:t>
            </a:r>
            <a:r>
              <a:rPr lang="en-US" altLang="zh-CN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CARLA</a:t>
            </a:r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客户端连接、角色创建与传感器数据处理，学习车辆控制指令应用。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6"/>
            </p:custDataLst>
          </p:nvPr>
        </p:nvSpPr>
        <p:spPr>
          <a:xfrm>
            <a:off x="2194787" y="3445084"/>
            <a:ext cx="3251741" cy="46707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6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学习重点</a:t>
            </a:r>
            <a:endParaRPr lang="zh-CN" altLang="en-US" sz="2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627063" y="3889283"/>
            <a:ext cx="1090480" cy="109048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0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55" name="椭圆 54"/>
          <p:cNvSpPr/>
          <p:nvPr>
            <p:custDataLst>
              <p:tags r:id="rId8"/>
            </p:custDataLst>
          </p:nvPr>
        </p:nvSpPr>
        <p:spPr>
          <a:xfrm>
            <a:off x="627063" y="3889283"/>
            <a:ext cx="1090480" cy="109048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0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60" name="图片 59" descr="上升趋势柱形图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683" y="4161903"/>
            <a:ext cx="545876" cy="545876"/>
          </a:xfrm>
          <a:prstGeom prst="rect">
            <a:avLst/>
          </a:prstGeom>
        </p:spPr>
      </p:pic>
      <p:sp>
        <p:nvSpPr>
          <p:cNvPr id="27" name="圆角矩形 21"/>
          <p:cNvSpPr/>
          <p:nvPr>
            <p:custDataLst>
              <p:tags r:id="rId12"/>
            </p:custDataLst>
          </p:nvPr>
        </p:nvSpPr>
        <p:spPr>
          <a:xfrm>
            <a:off x="6858559" y="2850276"/>
            <a:ext cx="4745114" cy="3167222"/>
          </a:xfrm>
          <a:prstGeom prst="roundRect">
            <a:avLst>
              <a:gd name="adj" fmla="val 10263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>
            <p:custDataLst>
              <p:tags r:id="rId13"/>
            </p:custDataLst>
          </p:nvPr>
        </p:nvSpPr>
        <p:spPr>
          <a:xfrm>
            <a:off x="7899472" y="4052601"/>
            <a:ext cx="3251741" cy="15086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编写脚本生成车辆与</a:t>
            </a:r>
            <a:r>
              <a:rPr lang="en-US" altLang="zh-CN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RGB</a:t>
            </a:r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相机，实时显示图像并编写直线行驶控制逻辑。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4"/>
            </p:custDataLst>
          </p:nvPr>
        </p:nvSpPr>
        <p:spPr>
          <a:xfrm>
            <a:off x="7899472" y="3445084"/>
            <a:ext cx="3251741" cy="46707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6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实践任务</a:t>
            </a:r>
            <a:endParaRPr lang="zh-CN" altLang="en-US" sz="2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34" name="椭圆 33"/>
          <p:cNvSpPr/>
          <p:nvPr>
            <p:custDataLst>
              <p:tags r:id="rId15"/>
            </p:custDataLst>
          </p:nvPr>
        </p:nvSpPr>
        <p:spPr>
          <a:xfrm>
            <a:off x="6331748" y="3889283"/>
            <a:ext cx="1090480" cy="109048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0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6"/>
            </p:custDataLst>
          </p:nvPr>
        </p:nvSpPr>
        <p:spPr>
          <a:xfrm>
            <a:off x="6331748" y="3889283"/>
            <a:ext cx="1090480" cy="109048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0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36" name="图片 35" descr="文件夹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3097" y="4160632"/>
            <a:ext cx="547612" cy="547612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09600" y="608400"/>
            <a:ext cx="10972800" cy="763200"/>
          </a:xfrm>
        </p:spPr>
        <p:txBody>
          <a:bodyPr/>
          <a:lstStyle/>
          <a:p>
            <a:r>
              <a:rPr kumimoji="1" lang="en-US" altLang="zh-CN" sz="3200" b="1">
                <a:solidFill>
                  <a:schemeClr val="tx1"/>
                </a:solidFill>
              </a:rPr>
              <a:t>基础入门与环境搭建：</a:t>
            </a:r>
            <a:r>
              <a:rPr lang="en-US" altLang="zh-CN" sz="3200">
                <a:solidFill>
                  <a:schemeClr val="tx1"/>
                </a:solidFill>
              </a:rPr>
              <a:t>**</a:t>
            </a:r>
            <a:r>
              <a:rPr lang="zh-CN" altLang="en-US" sz="3200">
                <a:solidFill>
                  <a:schemeClr val="tx1"/>
                </a:solidFill>
              </a:rPr>
              <a:t>核心任务：</a:t>
            </a:r>
            <a:r>
              <a:rPr lang="en-US" altLang="zh-CN" sz="3200">
                <a:solidFill>
                  <a:schemeClr val="tx1"/>
                </a:solidFill>
              </a:rPr>
              <a:t>**</a:t>
            </a:r>
            <a:endParaRPr lang="en-US" altLang="zh-CN" sz="3200">
              <a:solidFill>
                <a:schemeClr val="tx1"/>
              </a:solidFill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深入研究传感器信号模拟，提升数据采集精度，优化环境感知算法，实现更准确的物体识别与距离测量。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传感器仿真精进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开发稳定转向与制动系统，完善路径规划算法，提高车辆动态性能，实现平滑转向与精准停车。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车辆控制策略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8209072" y="2336420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设计高效数据过滤与融合策略，增强噪声抑制能力，加速决策响应速度，确保实时性与安全性。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209072" y="1668365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数据处理算法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209072" y="4625713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构建复杂道路环境模型，包括但不限于城市、乡村与高速路，涵盖各种天气条件，提升仿真测试全面性。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209072" y="3961468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场景构建技术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9" name="图片 18" descr="C:/Users/chang/AppData/Roaming/Kingsoft/office6/wppai/generateppt/b9c05a24edcf0db8cf5e8cb46f0a1aba.jpgb9c05a24edcf0db8cf5e8cb46f0a1aba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6618" b="16618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图片 24" descr="C:/Users/chang/AppData/Roaming/Kingsoft/office6/wppai/generateppt/80b523f925997e849522763a9d6695b8.jpg80b523f925997e849522763a9d6695b8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t="4029" b="4029"/>
          <a:stretch>
            <a:fillRect/>
          </a:stretch>
        </p:blipFill>
        <p:spPr>
          <a:xfrm>
            <a:off x="6278572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t="4500" r="19675" b="4500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t="4500" r="19675" b="4500"/>
          <a:stretch>
            <a:fillRect/>
          </a:stretch>
        </p:blipFill>
        <p:spPr>
          <a:xfrm>
            <a:off x="6278572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" name="八边形 30"/>
          <p:cNvSpPr/>
          <p:nvPr>
            <p:custDataLst>
              <p:tags r:id="rId18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八边形 31"/>
          <p:cNvSpPr/>
          <p:nvPr>
            <p:custDataLst>
              <p:tags r:id="rId19"/>
            </p:custDataLst>
          </p:nvPr>
        </p:nvSpPr>
        <p:spPr>
          <a:xfrm>
            <a:off x="7391785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八边形 32"/>
          <p:cNvSpPr/>
          <p:nvPr>
            <p:custDataLst>
              <p:tags r:id="rId20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八边形 33"/>
          <p:cNvSpPr/>
          <p:nvPr>
            <p:custDataLst>
              <p:tags r:id="rId21"/>
            </p:custDataLst>
          </p:nvPr>
        </p:nvSpPr>
        <p:spPr>
          <a:xfrm>
            <a:off x="7391785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6" name="标题 1"/>
          <p:cNvSpPr txBox="1"/>
          <p:nvPr>
            <p:custDataLst>
              <p:tags r:id="rId22"/>
            </p:custDataLst>
          </p:nvPr>
        </p:nvSpPr>
        <p:spPr>
          <a:xfrm>
            <a:off x="546815" y="174690"/>
            <a:ext cx="7633205" cy="5907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0" baseline="0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j-cs"/>
              </a:defRPr>
            </a:lvl1pPr>
          </a:lstStyle>
          <a:p>
            <a:pPr algn="l"/>
            <a:r>
              <a:rPr kumimoji="1" lang="en-US" altLang="zh-CN" sz="3200"/>
              <a:t>### **</a:t>
            </a:r>
            <a:r>
              <a:rPr kumimoji="1" lang="zh-CN" altLang="en-US" sz="3200"/>
              <a:t>第二阶段：核心功能探索与实践</a:t>
            </a:r>
            <a:r>
              <a:rPr kumimoji="1" lang="en-US" altLang="zh-CN" sz="3200"/>
              <a:t> (</a:t>
            </a:r>
            <a:r>
              <a:rPr kumimoji="1" lang="zh-CN" altLang="en-US" sz="3200"/>
              <a:t>第</a:t>
            </a:r>
            <a:r>
              <a:rPr kumimoji="1" lang="en-US" altLang="zh-CN" sz="3200"/>
              <a:t>5-8</a:t>
            </a:r>
            <a:r>
              <a:rPr kumimoji="1" lang="zh-CN" altLang="en-US" sz="3200"/>
              <a:t>周</a:t>
            </a:r>
            <a:r>
              <a:rPr kumimoji="1" lang="en-US" altLang="zh-CN" sz="3200"/>
              <a:t>)**</a:t>
            </a:r>
            <a:endParaRPr kumimoji="1" lang="en-US" altLang="zh-CN" sz="3200"/>
          </a:p>
        </p:txBody>
      </p:sp>
    </p:spTree>
    <p:custDataLst>
      <p:tags r:id="rId2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4690" y="4157980"/>
            <a:ext cx="10799445" cy="201993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学习重点与传感器类型</a:t>
            </a:r>
            <a:endParaRPr lang="en-US" altLang="zh-CN" dirty="0"/>
          </a:p>
          <a:p>
            <a:pPr lvl="1"/>
            <a:r>
              <a:rPr lang="zh-CN" altLang="zh-CN" dirty="0"/>
              <a:t>深入学习</a:t>
            </a:r>
            <a:r>
              <a:rPr lang="en-US" altLang="zh-CN" dirty="0"/>
              <a:t>RGB</a:t>
            </a:r>
            <a:r>
              <a:rPr lang="zh-CN" altLang="en-US" dirty="0"/>
              <a:t>、深度、语义分割相机，</a:t>
            </a:r>
            <a:r>
              <a:rPr lang="en-US" altLang="zh-CN" dirty="0"/>
              <a:t>LiDAR</a:t>
            </a:r>
            <a:r>
              <a:rPr lang="zh-CN" altLang="en-US" dirty="0"/>
              <a:t>、</a:t>
            </a:r>
            <a:r>
              <a:rPr lang="en-US" altLang="zh-CN" dirty="0"/>
              <a:t>Radar</a:t>
            </a:r>
            <a:r>
              <a:rPr lang="zh-CN" altLang="en-US" dirty="0"/>
              <a:t>、</a:t>
            </a:r>
            <a:r>
              <a:rPr lang="en-US" altLang="zh-CN" dirty="0"/>
              <a:t>GNSS</a:t>
            </a:r>
            <a:r>
              <a:rPr lang="zh-CN" altLang="en-US" dirty="0"/>
              <a:t>、</a:t>
            </a:r>
            <a:r>
              <a:rPr lang="en-US" altLang="zh-CN" dirty="0"/>
              <a:t>IMU</a:t>
            </a:r>
            <a:r>
              <a:rPr lang="zh-CN" altLang="en-US" dirty="0"/>
              <a:t>等传感器类型。</a:t>
            </a:r>
            <a:endParaRPr lang="en-US" altLang="zh-CN" dirty="0"/>
          </a:p>
          <a:p>
            <a:pPr lvl="0"/>
            <a:r>
              <a:rPr lang="zh-CN" altLang="zh-CN" dirty="0"/>
              <a:t>传感器配置与数据处理</a:t>
            </a:r>
            <a:endParaRPr lang="en-US" altLang="zh-CN" dirty="0"/>
          </a:p>
          <a:p>
            <a:pPr lvl="1">
              <a:buNone/>
            </a:pPr>
            <a:r>
              <a:rPr lang="zh-CN" altLang="zh-CN" dirty="0"/>
              <a:t>配置传感器参数，同步处理多模态数据。</a:t>
            </a:r>
            <a:endParaRPr lang="en-US" altLang="zh-CN" dirty="0"/>
          </a:p>
          <a:p>
            <a:pPr lvl="0">
              <a:buNone/>
            </a:pPr>
            <a:r>
              <a:rPr lang="zh-CN" altLang="zh-CN" dirty="0"/>
              <a:t>实践操作</a:t>
            </a:r>
            <a:endParaRPr lang="en-US" altLang="zh-CN" dirty="0"/>
          </a:p>
          <a:p>
            <a:pPr lvl="1">
              <a:buNone/>
            </a:pPr>
            <a:r>
              <a:rPr lang="zh-CN" altLang="zh-CN" dirty="0"/>
              <a:t>多传感器数据融合实践：</a:t>
            </a:r>
            <a:r>
              <a:rPr lang="en-US" altLang="zh-CN" dirty="0"/>
              <a:t>RGB</a:t>
            </a:r>
            <a:r>
              <a:rPr lang="zh-CN" altLang="en-US" dirty="0"/>
              <a:t>相机、</a:t>
            </a:r>
            <a:r>
              <a:rPr lang="en-US" altLang="zh-CN" dirty="0"/>
              <a:t>LiDAR</a:t>
            </a:r>
            <a:r>
              <a:rPr lang="zh-CN" altLang="en-US" dirty="0"/>
              <a:t>、</a:t>
            </a:r>
            <a:r>
              <a:rPr lang="en-US" altLang="zh-CN" dirty="0"/>
              <a:t>Radar</a:t>
            </a:r>
            <a:r>
              <a:rPr lang="zh-CN" altLang="en-US" dirty="0"/>
              <a:t>协同记录与可视化。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3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4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5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6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7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8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9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0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1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1092835" y="2148840"/>
            <a:ext cx="10015220" cy="348615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车辆控制与状态监控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第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7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周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lvl="1" indent="0" fontAlgn="auto">
              <a:lnSpc>
                <a:spcPct val="150000"/>
              </a:lnSpc>
            </a:pPr>
            <a:r>
              <a:rPr lang="zh-CN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学习车辆动力学控制，实践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PID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算法，跟踪预设速度。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6" name="标题 1"/>
          <p:cNvSpPr txBox="1"/>
          <p:nvPr>
            <p:custDataLst>
              <p:tags r:id="rId13"/>
            </p:custDataLst>
          </p:nvPr>
        </p:nvSpPr>
        <p:spPr>
          <a:xfrm>
            <a:off x="546815" y="174690"/>
            <a:ext cx="7633205" cy="5907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0" baseline="0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j-cs"/>
              </a:defRPr>
            </a:lvl1pPr>
          </a:lstStyle>
          <a:p>
            <a:pPr algn="l"/>
            <a:r>
              <a:rPr kumimoji="1" lang="en-US" altLang="zh-CN" sz="3200"/>
              <a:t>### **</a:t>
            </a:r>
            <a:r>
              <a:rPr kumimoji="1" lang="zh-CN" altLang="en-US" sz="3200"/>
              <a:t>第二阶段：核心功能探索与实践</a:t>
            </a:r>
            <a:r>
              <a:rPr kumimoji="1" lang="en-US" altLang="zh-CN" sz="3200"/>
              <a:t> (</a:t>
            </a:r>
            <a:r>
              <a:rPr kumimoji="1" lang="zh-CN" altLang="en-US" sz="3200"/>
              <a:t>第</a:t>
            </a:r>
            <a:r>
              <a:rPr kumimoji="1" lang="en-US" altLang="zh-CN" sz="3200"/>
              <a:t>5-8</a:t>
            </a:r>
            <a:r>
              <a:rPr kumimoji="1" lang="zh-CN" altLang="en-US" sz="3200"/>
              <a:t>周</a:t>
            </a:r>
            <a:r>
              <a:rPr kumimoji="1" lang="en-US" altLang="zh-CN" sz="3200"/>
              <a:t>)**</a:t>
            </a:r>
            <a:endParaRPr kumimoji="1" lang="en-US" altLang="zh-CN" sz="3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4690" y="1435735"/>
            <a:ext cx="10799445" cy="47421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学习重点概览</a:t>
            </a:r>
            <a:endParaRPr lang="en-US" altLang="zh-CN" dirty="0"/>
          </a:p>
          <a:p>
            <a:pPr lvl="1"/>
            <a:r>
              <a:rPr lang="zh-CN" altLang="zh-CN" dirty="0"/>
              <a:t>交通管理器控制</a:t>
            </a:r>
            <a:r>
              <a:rPr lang="en-US" altLang="zh-CN" dirty="0"/>
              <a:t>NPC</a:t>
            </a:r>
            <a:r>
              <a:rPr lang="zh-CN" altLang="en-US" dirty="0"/>
              <a:t>车辆，自定义复杂场景，修改世界设置，如天气、时间和交通密度。</a:t>
            </a:r>
            <a:endParaRPr lang="en-US" altLang="zh-CN" dirty="0"/>
          </a:p>
          <a:p>
            <a:pPr lvl="0"/>
            <a:r>
              <a:rPr lang="zh-CN" altLang="zh-CN" dirty="0"/>
              <a:t>实践操作指南</a:t>
            </a:r>
            <a:endParaRPr lang="en-US" altLang="zh-CN" dirty="0"/>
          </a:p>
          <a:p>
            <a:pPr lvl="1"/>
            <a:r>
              <a:rPr lang="zh-CN" altLang="zh-CN" dirty="0"/>
              <a:t>使用</a:t>
            </a:r>
            <a:r>
              <a:rPr lang="en-US" altLang="zh-CN" dirty="0"/>
              <a:t>Traffic Manager</a:t>
            </a:r>
            <a:r>
              <a:rPr lang="zh-CN" altLang="en-US" dirty="0"/>
              <a:t>，让</a:t>
            </a:r>
            <a:r>
              <a:rPr lang="en-US" altLang="zh-CN" dirty="0"/>
              <a:t>NPC</a:t>
            </a:r>
            <a:r>
              <a:rPr lang="zh-CN" altLang="en-US" dirty="0"/>
              <a:t>车辆在复杂交通状况下自然行驶。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011035" y="-635"/>
            <a:ext cx="456184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 descr="D:\lky\素材\图文关系\a2db0bd93d854db883471a16228640d1.jpga2db0bd93d854db883471a16228640d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l="-8" t="45051" r="4989" b="11472"/>
          <a:stretch>
            <a:fillRect/>
          </a:stretch>
        </p:blipFill>
        <p:spPr>
          <a:xfrm>
            <a:off x="764540" y="23069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765810" y="5311775"/>
            <a:ext cx="5631815" cy="65151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en-US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**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目标：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**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集成自动驾驶栈，进行算法开发与评估，完成一个综合性项目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765175" y="1325245"/>
            <a:ext cx="5632450" cy="72136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zh-CN" sz="3200" b="1">
                <a:solidFill>
                  <a:schemeClr val="tx1"/>
                </a:solidFill>
              </a:rPr>
              <a:t>第三阶段：高级应用与项目开发：</a:t>
            </a:r>
            <a:r>
              <a:rPr lang="en-US" altLang="zh-CN" sz="3200" dirty="0">
                <a:solidFill>
                  <a:schemeClr val="tx1"/>
                </a:solidFill>
                <a:latin typeface="+mj-ea"/>
                <a:ea typeface="+mj-ea"/>
              </a:rPr>
              <a:t>**</a:t>
            </a:r>
            <a:r>
              <a:rPr lang="zh-CN" altLang="en-US" sz="3200" dirty="0">
                <a:solidFill>
                  <a:schemeClr val="tx1"/>
                </a:solidFill>
                <a:latin typeface="+mj-ea"/>
                <a:ea typeface="+mj-ea"/>
              </a:rPr>
              <a:t>核心任务：</a:t>
            </a:r>
            <a:r>
              <a:rPr lang="en-US" altLang="zh-CN" sz="3200" dirty="0">
                <a:solidFill>
                  <a:schemeClr val="tx1"/>
                </a:solidFill>
                <a:latin typeface="+mj-ea"/>
                <a:ea typeface="+mj-ea"/>
              </a:rPr>
              <a:t>**</a:t>
            </a:r>
            <a:endParaRPr lang="en-US" altLang="zh-CN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圆角矩形 21"/>
          <p:cNvSpPr/>
          <p:nvPr>
            <p:custDataLst>
              <p:tags r:id="rId2"/>
            </p:custDataLst>
          </p:nvPr>
        </p:nvSpPr>
        <p:spPr>
          <a:xfrm>
            <a:off x="667385" y="1456690"/>
            <a:ext cx="10801985" cy="929640"/>
          </a:xfrm>
          <a:prstGeom prst="roundRect">
            <a:avLst>
              <a:gd name="adj" fmla="val 23576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70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**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自动驾驶算法集成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(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第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9-10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周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):**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任意多边形: 形状 31"/>
          <p:cNvSpPr/>
          <p:nvPr>
            <p:custDataLst>
              <p:tags r:id="rId3"/>
            </p:custDataLst>
          </p:nvPr>
        </p:nvSpPr>
        <p:spPr>
          <a:xfrm>
            <a:off x="3431133" y="2713215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3603" tIns="204945" rIns="223022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应用</a:t>
            </a:r>
            <a:r>
              <a:rPr lang="en-US" altLang="zh-CN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A*</a:t>
            </a: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算法在</a:t>
            </a:r>
            <a:r>
              <a:rPr lang="en-US" altLang="zh-CN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OpenDRIVE</a:t>
            </a: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地图上规划全局路径，结合动态权重调整实现高效导航策略。</a:t>
            </a:r>
            <a:endParaRPr lang="zh-CN" altLang="en-US" sz="14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任意多边形: 形状 28"/>
          <p:cNvSpPr/>
          <p:nvPr>
            <p:custDataLst>
              <p:tags r:id="rId4"/>
            </p:custDataLst>
          </p:nvPr>
        </p:nvSpPr>
        <p:spPr>
          <a:xfrm>
            <a:off x="659877" y="2713215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42135" tIns="204945" rIns="254490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基于</a:t>
            </a:r>
            <a:r>
              <a:rPr lang="en-US" altLang="zh-CN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Carla</a:t>
            </a: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生成数据训练</a:t>
            </a:r>
            <a:r>
              <a:rPr lang="en-US" altLang="zh-CN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YOLOv5/v8</a:t>
            </a: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或</a:t>
            </a:r>
            <a:r>
              <a:rPr lang="en-US" altLang="zh-CN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LiDAR 3D</a:t>
            </a: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检测模型，优化图像与点云数据处理能力。</a:t>
            </a:r>
            <a:endParaRPr lang="zh-CN" altLang="en-US" sz="14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任意多边形: 形状 33"/>
          <p:cNvSpPr/>
          <p:nvPr>
            <p:custDataLst>
              <p:tags r:id="rId5"/>
            </p:custDataLst>
          </p:nvPr>
        </p:nvSpPr>
        <p:spPr>
          <a:xfrm>
            <a:off x="6202388" y="2713215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5052" tIns="204945" rIns="221572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集成纯追踪或</a:t>
            </a:r>
            <a:r>
              <a:rPr lang="en-US" altLang="zh-CN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Stanley</a:t>
            </a: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控制器，优化车辆在复杂路况下的轨迹跟踪精度与稳定性。</a:t>
            </a:r>
            <a:endParaRPr lang="zh-CN" altLang="en-US" sz="14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5" name="图片 34" descr="C:/Users/chang/AppData/Roaming/Kingsoft/office6/wppai/generateppt/cb43373e43444f1b6c193c9aaabd4c1d.jpgcb43373e43444f1b6c193c9aaabd4c1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17" r="118"/>
          <a:stretch>
            <a:fillRect/>
          </a:stretch>
        </p:blipFill>
        <p:spPr>
          <a:xfrm>
            <a:off x="884675" y="5696570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714021" y="5696570"/>
            <a:ext cx="1429445" cy="648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感知模型训练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“_#color-824&amp;2665"/>
          <p:cNvSpPr/>
          <p:nvPr>
            <p:custDataLst>
              <p:tags r:id="rId9"/>
            </p:custDataLst>
          </p:nvPr>
        </p:nvSpPr>
        <p:spPr>
          <a:xfrm>
            <a:off x="2676721" y="4829123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4464956" y="5800714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路径规划实现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0" name="图片 29" descr="C:/Users/chang/AppData/Roaming/Kingsoft/office6/wppai/generateppt/9692a7a2dbcb9862b1d38b6a560b99b9_0.png9692a7a2dbcb9862b1d38b6a560b99b9_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3645137" y="5696570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“_#color-824&amp;2665"/>
          <p:cNvSpPr/>
          <p:nvPr>
            <p:custDataLst>
              <p:tags r:id="rId13"/>
            </p:custDataLst>
          </p:nvPr>
        </p:nvSpPr>
        <p:spPr>
          <a:xfrm>
            <a:off x="5433371" y="4829123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36" name="任意多边形: 形状 35"/>
          <p:cNvSpPr/>
          <p:nvPr>
            <p:custDataLst>
              <p:tags r:id="rId14"/>
            </p:custDataLst>
          </p:nvPr>
        </p:nvSpPr>
        <p:spPr>
          <a:xfrm>
            <a:off x="8974914" y="2713215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3540" tIns="204945" rIns="223085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通过</a:t>
            </a:r>
            <a:r>
              <a:rPr lang="en-US" altLang="zh-CN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manual_control.py</a:t>
            </a: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采集传感器数据，构建从路径生成到实时跟踪的自动化闭环控制脚本。</a:t>
            </a:r>
            <a:endParaRPr lang="zh-CN" altLang="en-US" sz="14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>
            <a:off x="7257802" y="5800714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高级控制算法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4173" y="5696570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“_#color-824&amp;2665"/>
          <p:cNvSpPr/>
          <p:nvPr>
            <p:custDataLst>
              <p:tags r:id="rId18"/>
            </p:custDataLst>
          </p:nvPr>
        </p:nvSpPr>
        <p:spPr>
          <a:xfrm>
            <a:off x="8219867" y="4829123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9"/>
            </p:custDataLst>
          </p:nvPr>
        </p:nvSpPr>
        <p:spPr>
          <a:xfrm>
            <a:off x="10039218" y="5800714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闭环系统开发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3209" y="5696570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“_#color-824&amp;2665"/>
          <p:cNvSpPr/>
          <p:nvPr>
            <p:custDataLst>
              <p:tags r:id="rId22"/>
            </p:custDataLst>
          </p:nvPr>
        </p:nvSpPr>
        <p:spPr>
          <a:xfrm>
            <a:off x="11005729" y="4829123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46" name="标题 1"/>
          <p:cNvSpPr txBox="1"/>
          <p:nvPr>
            <p:custDataLst>
              <p:tags r:id="rId23"/>
            </p:custDataLst>
          </p:nvPr>
        </p:nvSpPr>
        <p:spPr>
          <a:xfrm>
            <a:off x="546815" y="174690"/>
            <a:ext cx="7633205" cy="5907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0" baseline="0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j-cs"/>
              </a:defRPr>
            </a:lvl1pPr>
          </a:lstStyle>
          <a:p>
            <a:pPr algn="l"/>
            <a:r>
              <a:rPr kumimoji="1" lang="zh-CN" altLang="zh-CN" sz="3200"/>
              <a:t>第三阶段：高级应用与项目开发：</a:t>
            </a:r>
            <a:r>
              <a:rPr kumimoji="1" lang="en-US" altLang="zh-CN" sz="3200"/>
              <a:t>**</a:t>
            </a:r>
            <a:r>
              <a:rPr kumimoji="1" lang="zh-CN" altLang="en-US" sz="3200"/>
              <a:t>核心任务：</a:t>
            </a:r>
            <a:r>
              <a:rPr kumimoji="1" lang="en-US" altLang="zh-CN" sz="3200"/>
              <a:t>**</a:t>
            </a:r>
            <a:endParaRPr kumimoji="1" lang="en-US" altLang="zh-CN" sz="3200"/>
          </a:p>
        </p:txBody>
      </p:sp>
    </p:spTree>
    <p:custDataLst>
      <p:tags r:id="rId2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C:/Users/chang/AppData/Roaming/Kingsoft/office6/wppai/generateppt/236fc260-181d-4fd5-b232-54d5aecfeca5.jpg236fc260-181d-4fd5-b232-54d5aecfeca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316" b="316"/>
          <a:stretch>
            <a:fillRect/>
          </a:stretch>
        </p:blipFill>
        <p:spPr>
          <a:xfrm>
            <a:off x="658495" y="2810510"/>
            <a:ext cx="3507105" cy="3260090"/>
          </a:xfrm>
          <a:prstGeom prst="roundRect">
            <a:avLst>
              <a:gd name="adj" fmla="val 3099"/>
            </a:avLst>
          </a:prstGeom>
          <a:solidFill>
            <a:schemeClr val="accent1"/>
          </a:solidFill>
          <a:ln w="38100">
            <a:solidFill>
              <a:schemeClr val="accent1">
                <a:alpha val="40000"/>
              </a:schemeClr>
            </a:solidFill>
          </a:ln>
          <a:effectLst>
            <a:reflection blurRad="63500" stA="16000" endA="300" endPos="28000" dist="38100" dir="5400000" sy="-100000" algn="bl" rotWithShape="0"/>
          </a:effectLst>
        </p:spPr>
      </p:pic>
      <p:sp>
        <p:nvSpPr>
          <p:cNvPr id="12" name="圆角矩形 21"/>
          <p:cNvSpPr/>
          <p:nvPr>
            <p:custDataLst>
              <p:tags r:id="rId4"/>
            </p:custDataLst>
          </p:nvPr>
        </p:nvSpPr>
        <p:spPr>
          <a:xfrm>
            <a:off x="608965" y="1542415"/>
            <a:ext cx="10973435" cy="962025"/>
          </a:xfrm>
          <a:prstGeom prst="roundRect">
            <a:avLst>
              <a:gd name="adj" fmla="val 10583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alpha val="9000"/>
                  </a:schemeClr>
                </a:gs>
                <a:gs pos="76000">
                  <a:schemeClr val="accent1">
                    <a:alpha val="30000"/>
                  </a:schemeClr>
                </a:gs>
              </a:gsLst>
              <a:lin ang="189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705" tIns="36195" rIns="179705" bIns="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sym typeface="+mn-ea"/>
              </a:rPr>
              <a:t>**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sym typeface="+mn-ea"/>
              </a:rPr>
              <a:t>与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sym typeface="+mn-ea"/>
              </a:rPr>
              <a:t>ROS/ROS2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sym typeface="+mn-ea"/>
              </a:rPr>
              <a:t>集成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sym typeface="+mn-ea"/>
              </a:rPr>
              <a:t> (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sym typeface="+mn-ea"/>
              </a:rPr>
              <a:t>第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sym typeface="+mn-ea"/>
              </a:rPr>
              <a:t>11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sym typeface="+mn-ea"/>
              </a:rPr>
              <a:t>周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sym typeface="+mn-ea"/>
              </a:rPr>
              <a:t>):**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sym typeface="+mn-ea"/>
            </a:endParaRPr>
          </a:p>
        </p:txBody>
      </p:sp>
      <p:sp>
        <p:nvSpPr>
          <p:cNvPr id="4" name="边界"/>
          <p:cNvSpPr/>
          <p:nvPr>
            <p:custDataLst>
              <p:tags r:id="rId5"/>
            </p:custDataLst>
          </p:nvPr>
        </p:nvSpPr>
        <p:spPr>
          <a:xfrm>
            <a:off x="4574540" y="2767012"/>
            <a:ext cx="7012940" cy="347916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4574540" y="2802572"/>
            <a:ext cx="422910" cy="27622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en-US" altLang="zh-CN" sz="1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4998085" y="2767012"/>
            <a:ext cx="6589395" cy="288290"/>
          </a:xfrm>
          <a:prstGeom prst="rect">
            <a:avLst/>
          </a:prstGeom>
          <a:noFill/>
        </p:spPr>
        <p:txBody>
          <a:bodyPr wrap="square" lIns="9017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cs typeface="+mn-ea"/>
              </a:rPr>
              <a:t>功能解析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4998085" y="3052127"/>
            <a:ext cx="6589395" cy="5645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0" rIns="90170" bIns="46990" rtlCol="0" anchor="t" anchorCtr="0">
            <a:no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掌握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CARLA-ROS-Bridge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核心功能与安装步骤，明确其作为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CARLA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与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ROS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系统间数据桥梁的作用。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9"/>
            </p:custDataLst>
          </p:nvPr>
        </p:nvCxnSpPr>
        <p:spPr>
          <a:xfrm flipV="1">
            <a:off x="4786630" y="3145472"/>
            <a:ext cx="0" cy="467995"/>
          </a:xfrm>
          <a:prstGeom prst="line">
            <a:avLst/>
          </a:prstGeom>
          <a:ln>
            <a:gradFill>
              <a:gsLst>
                <a:gs pos="9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4574540" y="4557713"/>
            <a:ext cx="422910" cy="27622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en-US" altLang="zh-CN" sz="1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4998085" y="4518343"/>
            <a:ext cx="6589395" cy="288290"/>
          </a:xfrm>
          <a:prstGeom prst="rect">
            <a:avLst/>
          </a:prstGeom>
          <a:noFill/>
        </p:spPr>
        <p:txBody>
          <a:bodyPr wrap="square" lIns="9017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cs typeface="+mn-ea"/>
              </a:rPr>
              <a:t>环境搭建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2"/>
            </p:custDataLst>
          </p:nvPr>
        </p:nvSpPr>
        <p:spPr>
          <a:xfrm>
            <a:off x="4998085" y="4805998"/>
            <a:ext cx="6589395" cy="5645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0" rIns="90170" bIns="46990" rtlCol="0" anchor="t" anchorCtr="0">
            <a:no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完成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CARLA-ROS-Bridge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环境配置，验证系统兼容性并确保无依赖缺失，支持多传感器接入。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4574540" y="3680142"/>
            <a:ext cx="422910" cy="27622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en-US" altLang="zh-CN" sz="1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4"/>
            </p:custDataLst>
          </p:nvPr>
        </p:nvSpPr>
        <p:spPr>
          <a:xfrm>
            <a:off x="4998085" y="3641407"/>
            <a:ext cx="6589395" cy="288290"/>
          </a:xfrm>
          <a:prstGeom prst="rect">
            <a:avLst/>
          </a:prstGeom>
          <a:noFill/>
        </p:spPr>
        <p:txBody>
          <a:bodyPr wrap="square" lIns="9017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cs typeface="+mn-ea"/>
              </a:rPr>
              <a:t>数据交互原理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4998085" y="3929062"/>
            <a:ext cx="6589395" cy="5645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0" rIns="90170" bIns="46990" rtlCol="0" anchor="t" anchorCtr="0">
            <a:no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解析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CARLA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传感器数据转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ROS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话题机制，掌握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ROS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控制指令向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CARLA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发送的底层通信逻辑。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16"/>
            </p:custDataLst>
          </p:nvPr>
        </p:nvCxnSpPr>
        <p:spPr>
          <a:xfrm flipV="1">
            <a:off x="4786630" y="4023042"/>
            <a:ext cx="0" cy="467995"/>
          </a:xfrm>
          <a:prstGeom prst="line">
            <a:avLst/>
          </a:prstGeom>
          <a:ln>
            <a:gradFill>
              <a:gsLst>
                <a:gs pos="9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8" name="矩形 27"/>
          <p:cNvSpPr/>
          <p:nvPr>
            <p:custDataLst>
              <p:tags r:id="rId17"/>
            </p:custDataLst>
          </p:nvPr>
        </p:nvSpPr>
        <p:spPr>
          <a:xfrm>
            <a:off x="4574540" y="5435283"/>
            <a:ext cx="422910" cy="27622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1"/>
                </a:solidFill>
                <a:latin typeface="+mn-ea"/>
                <a:cs typeface="+mn-ea"/>
              </a:rPr>
              <a:t>04</a:t>
            </a:r>
            <a:endParaRPr lang="en-US" altLang="zh-CN" sz="1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4998085" y="5395278"/>
            <a:ext cx="6589395" cy="288290"/>
          </a:xfrm>
          <a:prstGeom prst="rect">
            <a:avLst/>
          </a:prstGeom>
          <a:noFill/>
        </p:spPr>
        <p:txBody>
          <a:bodyPr wrap="square" lIns="9017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cs typeface="+mn-ea"/>
              </a:rPr>
              <a:t>可视化与控制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9"/>
            </p:custDataLst>
          </p:nvPr>
        </p:nvSpPr>
        <p:spPr>
          <a:xfrm>
            <a:off x="4998085" y="5682933"/>
            <a:ext cx="6589395" cy="5645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0" rIns="90170" bIns="46990" rtlCol="0" anchor="t" anchorCtr="0">
            <a:no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RVIZ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实时展示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CARLA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点云与图像数据，编写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ROS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节点发送</a:t>
            </a: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VehicleControl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指令实现车辆操控。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20"/>
            </p:custDataLst>
          </p:nvPr>
        </p:nvCxnSpPr>
        <p:spPr>
          <a:xfrm flipV="1">
            <a:off x="4786630" y="4900613"/>
            <a:ext cx="0" cy="467995"/>
          </a:xfrm>
          <a:prstGeom prst="line">
            <a:avLst/>
          </a:prstGeom>
          <a:ln>
            <a:gradFill>
              <a:gsLst>
                <a:gs pos="9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09600" y="608400"/>
            <a:ext cx="10972800" cy="763200"/>
          </a:xfrm>
        </p:spPr>
        <p:txBody>
          <a:bodyPr/>
          <a:lstStyle/>
          <a:p>
            <a:r>
              <a:rPr kumimoji="1" lang="en-US" altLang="zh-CN" sz="3200" b="1">
                <a:solidFill>
                  <a:schemeClr val="tx1"/>
                </a:solidFill>
              </a:rPr>
              <a:t>第三阶段：高级应用与项目开发：</a:t>
            </a:r>
            <a:r>
              <a:rPr lang="en-US" altLang="zh-CN" sz="3200">
                <a:solidFill>
                  <a:schemeClr val="tx1"/>
                </a:solidFill>
              </a:rPr>
              <a:t>**</a:t>
            </a:r>
            <a:r>
              <a:rPr lang="zh-CN" altLang="en-US" sz="3200">
                <a:solidFill>
                  <a:schemeClr val="tx1"/>
                </a:solidFill>
              </a:rPr>
              <a:t>核心任务：</a:t>
            </a:r>
            <a:r>
              <a:rPr lang="en-US" altLang="zh-CN" sz="3200">
                <a:solidFill>
                  <a:schemeClr val="tx1"/>
                </a:solidFill>
              </a:rPr>
              <a:t>**</a:t>
            </a:r>
            <a:endParaRPr lang="en-US" altLang="zh-CN" sz="3200">
              <a:solidFill>
                <a:schemeClr val="tx1"/>
              </a:solidFill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9" name="图片 128" descr="C:/Users/chang/AppData/Roaming/Kingsoft/office6/wppai/generateppt/9858717a-d5b6-42ec-96c8-a1e1ed2c318b.jpg9858717a-d5b6-42ec-96c8-a1e1ed2c318b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582" b="582"/>
          <a:stretch>
            <a:fillRect/>
          </a:stretch>
        </p:blipFill>
        <p:spPr>
          <a:xfrm>
            <a:off x="6655720" y="1"/>
            <a:ext cx="5536279" cy="6857999"/>
          </a:xfrm>
          <a:custGeom>
            <a:avLst/>
            <a:gdLst>
              <a:gd name="connsiteX0" fmla="*/ 3428998 w 5536279"/>
              <a:gd name="connsiteY0" fmla="*/ 0 h 6857999"/>
              <a:gd name="connsiteX1" fmla="*/ 5536279 w 5536279"/>
              <a:gd name="connsiteY1" fmla="*/ 0 h 6857999"/>
              <a:gd name="connsiteX2" fmla="*/ 5536279 w 5536279"/>
              <a:gd name="connsiteY2" fmla="*/ 2704204 h 6857999"/>
              <a:gd name="connsiteX3" fmla="*/ 4811483 w 5536279"/>
              <a:gd name="connsiteY3" fmla="*/ 3429000 h 6857999"/>
              <a:gd name="connsiteX4" fmla="*/ 5536279 w 5536279"/>
              <a:gd name="connsiteY4" fmla="*/ 4153796 h 6857999"/>
              <a:gd name="connsiteX5" fmla="*/ 5536279 w 5536279"/>
              <a:gd name="connsiteY5" fmla="*/ 6857999 h 6857999"/>
              <a:gd name="connsiteX6" fmla="*/ 3428999 w 5536279"/>
              <a:gd name="connsiteY6" fmla="*/ 6857999 h 6857999"/>
              <a:gd name="connsiteX7" fmla="*/ 0 w 5536279"/>
              <a:gd name="connsiteY7" fmla="*/ 34290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36279" h="6857999">
                <a:moveTo>
                  <a:pt x="3428998" y="0"/>
                </a:moveTo>
                <a:lnTo>
                  <a:pt x="5536279" y="0"/>
                </a:lnTo>
                <a:lnTo>
                  <a:pt x="5536279" y="2704204"/>
                </a:lnTo>
                <a:lnTo>
                  <a:pt x="4811483" y="3429000"/>
                </a:lnTo>
                <a:lnTo>
                  <a:pt x="5536279" y="4153796"/>
                </a:lnTo>
                <a:lnTo>
                  <a:pt x="5536279" y="6857999"/>
                </a:lnTo>
                <a:lnTo>
                  <a:pt x="3428999" y="6857999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solidFill>
              <a:schemeClr val="accent1">
                <a:alpha val="10000"/>
              </a:schemeClr>
            </a:solidFill>
          </a:ln>
        </p:spPr>
      </p:pic>
      <p:sp>
        <p:nvSpPr>
          <p:cNvPr id="6" name="边界"/>
          <p:cNvSpPr/>
          <p:nvPr>
            <p:custDataLst>
              <p:tags r:id="rId4"/>
            </p:custDataLst>
          </p:nvPr>
        </p:nvSpPr>
        <p:spPr>
          <a:xfrm>
            <a:off x="635953" y="1680210"/>
            <a:ext cx="5194301" cy="4583431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正文"/>
          <p:cNvSpPr txBox="1"/>
          <p:nvPr>
            <p:custDataLst>
              <p:tags r:id="rId5"/>
            </p:custDataLst>
          </p:nvPr>
        </p:nvSpPr>
        <p:spPr>
          <a:xfrm>
            <a:off x="635953" y="2691963"/>
            <a:ext cx="2292034" cy="12198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系统学习自动驾驶感知、定位、规划算法，掌握卡尔曼滤波、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SLAM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等核心技术原理，结合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Carla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文档理解模块交互逻辑。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6"/>
            </p:custDataLst>
          </p:nvPr>
        </p:nvSpPr>
        <p:spPr>
          <a:xfrm>
            <a:off x="635953" y="2363620"/>
            <a:ext cx="2292034" cy="288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知识体系构建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27" name="正文"/>
          <p:cNvSpPr txBox="1"/>
          <p:nvPr>
            <p:custDataLst>
              <p:tags r:id="rId7"/>
            </p:custDataLst>
          </p:nvPr>
        </p:nvSpPr>
        <p:spPr>
          <a:xfrm>
            <a:off x="3537584" y="2691963"/>
            <a:ext cx="2292034" cy="12198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搭建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CUDA+PyTorch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开发环境，配置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CARLA Python API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与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ROS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通信，完成传感器数据流调试与可视化工具集成测试。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8" name="标题"/>
          <p:cNvSpPr txBox="1"/>
          <p:nvPr>
            <p:custDataLst>
              <p:tags r:id="rId8"/>
            </p:custDataLst>
          </p:nvPr>
        </p:nvSpPr>
        <p:spPr>
          <a:xfrm>
            <a:off x="3537584" y="2363620"/>
            <a:ext cx="2292034" cy="288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工具链配置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9"/>
            </p:custDataLst>
          </p:nvPr>
        </p:nvSpPr>
        <p:spPr>
          <a:xfrm>
            <a:off x="636589" y="1812565"/>
            <a:ext cx="469606" cy="469606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590" name="图片 589" descr="32313538333935363b32313538333934333bb6d4bbb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401" y="1914377"/>
            <a:ext cx="265983" cy="265983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13"/>
            </p:custDataLst>
          </p:nvPr>
        </p:nvSpPr>
        <p:spPr>
          <a:xfrm>
            <a:off x="3538220" y="1812565"/>
            <a:ext cx="469606" cy="469606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592" name="图片 591" descr="32313538333935363b32313538333934373bcec4bcfebcd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40032" y="1914377"/>
            <a:ext cx="265983" cy="265983"/>
          </a:xfrm>
          <a:prstGeom prst="rect">
            <a:avLst/>
          </a:prstGeom>
        </p:spPr>
      </p:pic>
      <p:sp>
        <p:nvSpPr>
          <p:cNvPr id="16" name="正文"/>
          <p:cNvSpPr txBox="1"/>
          <p:nvPr>
            <p:custDataLst>
              <p:tags r:id="rId17"/>
            </p:custDataLst>
          </p:nvPr>
        </p:nvSpPr>
        <p:spPr>
          <a:xfrm>
            <a:off x="635953" y="5031721"/>
            <a:ext cx="2292034" cy="12198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拆解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CARLA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车辆控制模块代码，分析物理引擎与交通规则实现方式，通过注释文档掌握车辆动力学参数配置方法。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7" name="标题"/>
          <p:cNvSpPr txBox="1"/>
          <p:nvPr>
            <p:custDataLst>
              <p:tags r:id="rId18"/>
            </p:custDataLst>
          </p:nvPr>
        </p:nvSpPr>
        <p:spPr>
          <a:xfrm>
            <a:off x="635953" y="4703379"/>
            <a:ext cx="2292034" cy="288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代码结构解析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8" name="正文"/>
          <p:cNvSpPr txBox="1"/>
          <p:nvPr>
            <p:custDataLst>
              <p:tags r:id="rId19"/>
            </p:custDataLst>
          </p:nvPr>
        </p:nvSpPr>
        <p:spPr>
          <a:xfrm>
            <a:off x="3537584" y="5031721"/>
            <a:ext cx="2292034" cy="12198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基于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CARLA Town 03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地图，实现多车协同编队算法，优化路径规划节点权重，输出可复现的自动驾驶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AB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测试报告。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9" name="标题"/>
          <p:cNvSpPr txBox="1"/>
          <p:nvPr>
            <p:custDataLst>
              <p:tags r:id="rId20"/>
            </p:custDataLst>
          </p:nvPr>
        </p:nvSpPr>
        <p:spPr>
          <a:xfrm>
            <a:off x="3537584" y="4703379"/>
            <a:ext cx="2292034" cy="288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项目实战训练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21"/>
            </p:custDataLst>
          </p:nvPr>
        </p:nvSpPr>
        <p:spPr>
          <a:xfrm>
            <a:off x="636589" y="4152323"/>
            <a:ext cx="469606" cy="469606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22"/>
            </p:custDataLst>
          </p:nvPr>
        </p:nvSpPr>
        <p:spPr>
          <a:xfrm>
            <a:off x="3538220" y="4152323"/>
            <a:ext cx="469606" cy="469606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591" name="图片 590" descr="32313538333935363b32313538333935323bd3cabcfe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7765" y="4253498"/>
            <a:ext cx="266955" cy="266955"/>
          </a:xfrm>
          <a:prstGeom prst="rect">
            <a:avLst/>
          </a:prstGeom>
        </p:spPr>
      </p:pic>
      <p:pic>
        <p:nvPicPr>
          <p:cNvPr id="593" name="图片 592" descr="32313538333935363b32313538333934313bb8f6c8cbd0c5cfa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39396" y="4253498"/>
            <a:ext cx="266955" cy="2669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609600" y="608330"/>
            <a:ext cx="7380605" cy="763270"/>
          </a:xfrm>
        </p:spPr>
        <p:txBody>
          <a:bodyPr/>
          <a:lstStyle/>
          <a:p>
            <a:r>
              <a:rPr kumimoji="1" lang="ja-JP" altLang="zh-CN" sz="3200" b="1">
                <a:solidFill>
                  <a:schemeClr val="tx1"/>
                </a:solidFill>
              </a:rPr>
              <a:t>Carla</a:t>
            </a:r>
            <a:r>
              <a:rPr lang="zh-CN" altLang="en-US" sz="3200">
                <a:solidFill>
                  <a:schemeClr val="tx1"/>
                </a:solidFill>
              </a:rPr>
              <a:t>自动驾驶学习计划</a:t>
            </a:r>
            <a:endParaRPr lang="zh-CN" altLang="en-US" sz="3200">
              <a:solidFill>
                <a:schemeClr val="tx1"/>
              </a:solidFill>
            </a:endParaRPr>
          </a:p>
        </p:txBody>
      </p:sp>
    </p:spTree>
    <p:custDataLst>
      <p:tags r:id="rId3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5C3DDD6-9A44-164F-B8A7-B89BA701051E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835" y="201295"/>
            <a:ext cx="9725025" cy="62998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圆角矩形 21"/>
          <p:cNvSpPr/>
          <p:nvPr>
            <p:custDataLst>
              <p:tags r:id="rId2"/>
            </p:custDataLst>
          </p:nvPr>
        </p:nvSpPr>
        <p:spPr>
          <a:xfrm>
            <a:off x="667385" y="1456690"/>
            <a:ext cx="10801985" cy="929640"/>
          </a:xfrm>
          <a:prstGeom prst="roundRect">
            <a:avLst>
              <a:gd name="adj" fmla="val 23576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70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**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项目开发与总结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(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第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12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周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):**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任意多边形: 形状 31"/>
          <p:cNvSpPr/>
          <p:nvPr>
            <p:custDataLst>
              <p:tags r:id="rId3"/>
            </p:custDataLst>
          </p:nvPr>
        </p:nvSpPr>
        <p:spPr>
          <a:xfrm>
            <a:off x="3431133" y="2713215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3603" tIns="204945" rIns="223022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明确功能边界后，搭建模块化架构，优先实现核心算法，通过</a:t>
            </a:r>
            <a:r>
              <a:rPr lang="en-US" altLang="zh-CN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Carla</a:t>
            </a: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仿真验证性能，记录碰撞率与控制误差作为优化依据。</a:t>
            </a:r>
            <a:endParaRPr lang="zh-CN" altLang="en-US" sz="14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任意多边形: 形状 28"/>
          <p:cNvSpPr/>
          <p:nvPr>
            <p:custDataLst>
              <p:tags r:id="rId4"/>
            </p:custDataLst>
          </p:nvPr>
        </p:nvSpPr>
        <p:spPr>
          <a:xfrm>
            <a:off x="659877" y="2713215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42135" tIns="204945" rIns="254490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端到端自动驾驶需设计图像输入至控制指令的神经网络，目标检测应整合传感器数据与实时避障算法，数据集生成需仿真复杂场景并自动化标注。</a:t>
            </a:r>
            <a:endParaRPr lang="zh-CN" altLang="en-US" sz="14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任意多边形: 形状 33"/>
          <p:cNvSpPr/>
          <p:nvPr>
            <p:custDataLst>
              <p:tags r:id="rId5"/>
            </p:custDataLst>
          </p:nvPr>
        </p:nvSpPr>
        <p:spPr>
          <a:xfrm>
            <a:off x="6202388" y="2713215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5052" tIns="204945" rIns="221572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从</a:t>
            </a:r>
            <a:r>
              <a:rPr lang="en-US" altLang="zh-CN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Carla</a:t>
            </a: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示例脚本入手，逐步扩展代码复杂度，保持工具链版本统一，测试失败时优先自查逻辑再查阅文档与社区案例。</a:t>
            </a:r>
            <a:endParaRPr lang="zh-CN" altLang="en-US" sz="14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5" name="图片 34" descr="C:/Users/chang/AppData/Roaming/Kingsoft/office6/wppai/generateppt/0384a95d70cdf68570084ed80488e11f.jpg0384a95d70cdf68570084ed80488e11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16618" b="16618"/>
          <a:stretch>
            <a:fillRect/>
          </a:stretch>
        </p:blipFill>
        <p:spPr>
          <a:xfrm>
            <a:off x="884675" y="5696570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714021" y="5696570"/>
            <a:ext cx="1429445" cy="648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项目选题分析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“_#color-824&amp;2665"/>
          <p:cNvSpPr/>
          <p:nvPr>
            <p:custDataLst>
              <p:tags r:id="rId9"/>
            </p:custDataLst>
          </p:nvPr>
        </p:nvSpPr>
        <p:spPr>
          <a:xfrm>
            <a:off x="2676721" y="4829123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4464956" y="5800714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开发流程规划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0" name="图片 29" descr="C:/Users/chang/AppData/Roaming/Kingsoft/office6/wppai/generateppt/bd44721505a2fe3ef6e545a5ee84c632.jpgbd44721505a2fe3ef6e545a5ee84c63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3645137" y="5696570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“_#color-824&amp;2665"/>
          <p:cNvSpPr/>
          <p:nvPr>
            <p:custDataLst>
              <p:tags r:id="rId13"/>
            </p:custDataLst>
          </p:nvPr>
        </p:nvSpPr>
        <p:spPr>
          <a:xfrm>
            <a:off x="5433371" y="4829123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36" name="任意多边形: 形状 35"/>
          <p:cNvSpPr/>
          <p:nvPr>
            <p:custDataLst>
              <p:tags r:id="rId14"/>
            </p:custDataLst>
          </p:nvPr>
        </p:nvSpPr>
        <p:spPr>
          <a:xfrm>
            <a:off x="8974914" y="2713215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3540" tIns="204945" rIns="223085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报告需对比不同天气或场景下的目标检测准确率，视频应展示紧急避障过程，控制指令误差需低于行业基准值。</a:t>
            </a:r>
            <a:endParaRPr lang="zh-CN" altLang="en-US" sz="14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>
            <a:off x="7257802" y="5800714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实践优化策略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9" name="图片 18" descr="C:/Users/chang/AppData/Roaming/Kingsoft/office6/wppai/generateppt/3cf60c6f7e00c16ffbe80ee03c47dfb4.jpg3cf60c6f7e00c16ffbe80ee03c47dfb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t="16676" b="16677"/>
          <a:stretch>
            <a:fillRect/>
          </a:stretch>
        </p:blipFill>
        <p:spPr>
          <a:xfrm>
            <a:off x="6434173" y="5696570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“_#color-824&amp;2665"/>
          <p:cNvSpPr/>
          <p:nvPr>
            <p:custDataLst>
              <p:tags r:id="rId18"/>
            </p:custDataLst>
          </p:nvPr>
        </p:nvSpPr>
        <p:spPr>
          <a:xfrm>
            <a:off x="8219867" y="4829123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9"/>
            </p:custDataLst>
          </p:nvPr>
        </p:nvSpPr>
        <p:spPr>
          <a:xfrm>
            <a:off x="10039218" y="5800714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成果评估标准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2" name="图片 21" descr="C:/Users/chang/AppData/Roaming/Kingsoft/office6/wppai/generateppt/7af0144e-373c-445f-8dfb-25106b732c03.jpg7af0144e-373c-445f-8dfb-25106b732c0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/>
          <a:stretch>
            <a:fillRect/>
          </a:stretch>
        </p:blipFill>
        <p:spPr>
          <a:xfrm>
            <a:off x="9223209" y="5696570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“_#color-824&amp;2665"/>
          <p:cNvSpPr/>
          <p:nvPr>
            <p:custDataLst>
              <p:tags r:id="rId22"/>
            </p:custDataLst>
          </p:nvPr>
        </p:nvSpPr>
        <p:spPr>
          <a:xfrm>
            <a:off x="11005729" y="4829123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46" name="标题 1"/>
          <p:cNvSpPr txBox="1"/>
          <p:nvPr>
            <p:custDataLst>
              <p:tags r:id="rId23"/>
            </p:custDataLst>
          </p:nvPr>
        </p:nvSpPr>
        <p:spPr>
          <a:xfrm>
            <a:off x="546815" y="174690"/>
            <a:ext cx="7633205" cy="5907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0" baseline="0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j-cs"/>
              </a:defRPr>
            </a:lvl1pPr>
          </a:lstStyle>
          <a:p>
            <a:pPr algn="l"/>
            <a:r>
              <a:rPr kumimoji="1" lang="zh-CN" altLang="zh-CN" sz="3200"/>
              <a:t>第三阶段：高级应用与项目开发：</a:t>
            </a:r>
            <a:r>
              <a:rPr kumimoji="1" lang="en-US" altLang="zh-CN" sz="3200"/>
              <a:t>**</a:t>
            </a:r>
            <a:r>
              <a:rPr kumimoji="1" lang="zh-CN" altLang="en-US" sz="3200"/>
              <a:t>核心任务：</a:t>
            </a:r>
            <a:r>
              <a:rPr kumimoji="1" lang="en-US" altLang="zh-CN" sz="3200"/>
              <a:t>**</a:t>
            </a:r>
            <a:endParaRPr kumimoji="1" lang="en-US" altLang="zh-CN" sz="3200"/>
          </a:p>
        </p:txBody>
      </p:sp>
    </p:spTree>
    <p:custDataLst>
      <p:tags r:id="rId2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508701" y="598992"/>
            <a:ext cx="1186536" cy="4687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085657" y="2335748"/>
            <a:ext cx="3297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THANKS</a:t>
            </a:r>
            <a:endParaRPr lang="en-US" altLang="zh-CN" sz="6000">
              <a:solidFill>
                <a:schemeClr val="tx1">
                  <a:lumMod val="75000"/>
                  <a:lumOff val="2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878632" y="5260354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詳細</a:t>
            </a:r>
            <a:r>
              <a:rPr lang="ja-JP" altLang="en-US" sz="160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をチェック</a:t>
            </a:r>
            <a:endParaRPr lang="en-US" altLang="zh-CN" sz="160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45612" y="3461459"/>
            <a:ext cx="1839202" cy="1799000"/>
            <a:chOff x="2207227" y="3814390"/>
            <a:chExt cx="1839202" cy="1799000"/>
          </a:xfrm>
        </p:grpSpPr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2207227" y="3814390"/>
              <a:ext cx="1839202" cy="1799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308336" y="3895398"/>
              <a:ext cx="1636985" cy="1636985"/>
            </a:xfrm>
            <a:prstGeom prst="rect">
              <a:avLst/>
            </a:prstGeom>
          </p:spPr>
        </p:pic>
      </p:grpSp>
      <p:pic>
        <p:nvPicPr>
          <p:cNvPr id="14" name="图片 13" descr="Aiko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920865" y="1527175"/>
            <a:ext cx="2983230" cy="422148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C:/Users/chang/AppData/Roaming/Kingsoft/office6/wppai/generateppt/8f4c668a61a243031833fb99c53c5030.jpg8f4c668a61a243031833fb99c53c503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129" r="3129"/>
          <a:stretch>
            <a:fillRect/>
          </a:stretch>
        </p:blipFill>
        <p:spPr>
          <a:xfrm>
            <a:off x="1223056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24361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分阶段设定目标，逐步掌握</a:t>
            </a:r>
            <a:r>
              <a:rPr lang="en-US" altLang="zh-CN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Carla</a:t>
            </a: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核心功能与自动驾驶应用场景。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24361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阶段目标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15" descr="C:/Users/chang/AppData/Roaming/Kingsoft/office6/wppai/generateppt/81a721ac8e7a98dda5a13e58a20116ee.jpg81a721ac8e7a98dda5a13e58a20116ee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137" r="3137"/>
          <a:stretch>
            <a:fillRect/>
          </a:stretch>
        </p:blipFill>
        <p:spPr>
          <a:xfrm>
            <a:off x="4793521" y="1799464"/>
            <a:ext cx="2593055" cy="2766634"/>
          </a:xfrm>
          <a:custGeom>
            <a:avLst/>
            <a:gdLst>
              <a:gd name="connsiteX0" fmla="*/ 1241500 w 2483399"/>
              <a:gd name="connsiteY0" fmla="*/ 0 h 2649637"/>
              <a:gd name="connsiteX1" fmla="*/ 1241502 w 2483399"/>
              <a:gd name="connsiteY1" fmla="*/ 0 h 2649637"/>
              <a:gd name="connsiteX2" fmla="*/ 1281827 w 2483399"/>
              <a:gd name="connsiteY2" fmla="*/ 4783 h 2649637"/>
              <a:gd name="connsiteX3" fmla="*/ 1321025 w 2483399"/>
              <a:gd name="connsiteY3" fmla="*/ 19130 h 2649637"/>
              <a:gd name="connsiteX4" fmla="*/ 2385119 w 2483399"/>
              <a:gd name="connsiteY4" fmla="*/ 551178 h 2649637"/>
              <a:gd name="connsiteX5" fmla="*/ 2483399 w 2483399"/>
              <a:gd name="connsiteY5" fmla="*/ 710202 h 2649637"/>
              <a:gd name="connsiteX6" fmla="*/ 2483399 w 2483399"/>
              <a:gd name="connsiteY6" fmla="*/ 1939377 h 2649637"/>
              <a:gd name="connsiteX7" fmla="*/ 2385116 w 2483399"/>
              <a:gd name="connsiteY7" fmla="*/ 2098463 h 2649637"/>
              <a:gd name="connsiteX8" fmla="*/ 1321020 w 2483399"/>
              <a:gd name="connsiteY8" fmla="*/ 2630510 h 2649637"/>
              <a:gd name="connsiteX9" fmla="*/ 1161973 w 2483399"/>
              <a:gd name="connsiteY9" fmla="*/ 2630508 h 2649637"/>
              <a:gd name="connsiteX10" fmla="*/ 97878 w 2483399"/>
              <a:gd name="connsiteY10" fmla="*/ 2098461 h 2649637"/>
              <a:gd name="connsiteX11" fmla="*/ 6251 w 2483399"/>
              <a:gd name="connsiteY11" fmla="*/ 1989128 h 2649637"/>
              <a:gd name="connsiteX12" fmla="*/ 0 w 2483399"/>
              <a:gd name="connsiteY12" fmla="*/ 1942433 h 2649637"/>
              <a:gd name="connsiteX13" fmla="*/ 0 w 2483399"/>
              <a:gd name="connsiteY13" fmla="*/ 707266 h 2649637"/>
              <a:gd name="connsiteX14" fmla="*/ 6251 w 2483399"/>
              <a:gd name="connsiteY14" fmla="*/ 660560 h 2649637"/>
              <a:gd name="connsiteX15" fmla="*/ 97882 w 2483399"/>
              <a:gd name="connsiteY15" fmla="*/ 551176 h 2649637"/>
              <a:gd name="connsiteX16" fmla="*/ 1161977 w 2483399"/>
              <a:gd name="connsiteY16" fmla="*/ 19128 h 2649637"/>
              <a:gd name="connsiteX17" fmla="*/ 1201175 w 2483399"/>
              <a:gd name="connsiteY17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83399" h="2649637">
                <a:moveTo>
                  <a:pt x="1241500" y="0"/>
                </a:moveTo>
                <a:lnTo>
                  <a:pt x="1241502" y="0"/>
                </a:lnTo>
                <a:lnTo>
                  <a:pt x="1281827" y="4783"/>
                </a:lnTo>
                <a:cubicBezTo>
                  <a:pt x="1295144" y="7971"/>
                  <a:pt x="1308273" y="12754"/>
                  <a:pt x="1321025" y="19130"/>
                </a:cubicBezTo>
                <a:cubicBezTo>
                  <a:pt x="1372034" y="44635"/>
                  <a:pt x="2323220" y="520228"/>
                  <a:pt x="2385119" y="551178"/>
                </a:cubicBezTo>
                <a:cubicBezTo>
                  <a:pt x="2447019" y="582128"/>
                  <a:pt x="2483399" y="640996"/>
                  <a:pt x="2483399" y="710202"/>
                </a:cubicBezTo>
                <a:cubicBezTo>
                  <a:pt x="2483399" y="779408"/>
                  <a:pt x="2483399" y="1870171"/>
                  <a:pt x="2483399" y="1939377"/>
                </a:cubicBezTo>
                <a:cubicBezTo>
                  <a:pt x="2483399" y="2008583"/>
                  <a:pt x="2447016" y="2067513"/>
                  <a:pt x="2385116" y="2098463"/>
                </a:cubicBezTo>
                <a:cubicBezTo>
                  <a:pt x="2323216" y="2129413"/>
                  <a:pt x="1372030" y="2605005"/>
                  <a:pt x="1321020" y="2630510"/>
                </a:cubicBezTo>
                <a:cubicBezTo>
                  <a:pt x="1270011" y="2656015"/>
                  <a:pt x="1212983" y="2656012"/>
                  <a:pt x="1161973" y="2630508"/>
                </a:cubicBezTo>
                <a:cubicBezTo>
                  <a:pt x="1110964" y="2605002"/>
                  <a:pt x="159778" y="2129409"/>
                  <a:pt x="97878" y="2098461"/>
                </a:cubicBezTo>
                <a:cubicBezTo>
                  <a:pt x="51453" y="2075248"/>
                  <a:pt x="19384" y="2036331"/>
                  <a:pt x="6251" y="1989128"/>
                </a:cubicBezTo>
                <a:lnTo>
                  <a:pt x="0" y="1942433"/>
                </a:lnTo>
                <a:lnTo>
                  <a:pt x="0" y="707266"/>
                </a:lnTo>
                <a:lnTo>
                  <a:pt x="6251" y="660560"/>
                </a:lnTo>
                <a:cubicBezTo>
                  <a:pt x="19386" y="613339"/>
                  <a:pt x="51458" y="574388"/>
                  <a:pt x="97882" y="551176"/>
                </a:cubicBezTo>
                <a:cubicBezTo>
                  <a:pt x="159782" y="520225"/>
                  <a:pt x="1110967" y="44632"/>
                  <a:pt x="1161977" y="19128"/>
                </a:cubicBezTo>
                <a:cubicBezTo>
                  <a:pt x="1174730" y="12752"/>
                  <a:pt x="1187858" y="7969"/>
                  <a:pt x="1201175" y="478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4820705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结合官方文档、</a:t>
            </a:r>
            <a:r>
              <a:rPr lang="en-US" altLang="zh-CN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GitHub</a:t>
            </a: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代码示例及论坛讨论，系统性学习技术细节。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820705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资源管理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 cstate="print"/>
          <a:stretch>
            <a:fillRect/>
          </a:stretch>
        </p:blipFill>
        <p:spPr>
          <a:xfrm>
            <a:off x="8371279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839780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每周复盘学习成果，调整计划以确保高效掌握</a:t>
            </a:r>
            <a:r>
              <a:rPr lang="en-US" altLang="zh-CN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Python API</a:t>
            </a:r>
            <a:r>
              <a:rPr lang="zh-CN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与算法开发。</a:t>
            </a:r>
            <a:endParaRPr lang="zh-CN" altLang="en-US" sz="16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839780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进度跟踪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6" name="标题 1"/>
          <p:cNvSpPr txBox="1"/>
          <p:nvPr>
            <p:custDataLst>
              <p:tags r:id="rId14"/>
            </p:custDataLst>
          </p:nvPr>
        </p:nvSpPr>
        <p:spPr>
          <a:xfrm>
            <a:off x="546815" y="174690"/>
            <a:ext cx="7633205" cy="5907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0" baseline="0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j-cs"/>
              </a:defRPr>
            </a:lvl1pPr>
          </a:lstStyle>
          <a:p>
            <a:pPr algn="l"/>
            <a:r>
              <a:rPr kumimoji="1" lang="zh-CN" altLang="zh-CN" sz="3200"/>
              <a:t>学习路径规划</a:t>
            </a:r>
            <a:endParaRPr kumimoji="1" lang="zh-CN" altLang="zh-CN" sz="3200"/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424228647\74a8cc855e2cbe53b0a84ed7aaffe59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5243"/>
          <a:stretch>
            <a:fillRect/>
          </a:stretch>
        </p:blipFill>
        <p:spPr>
          <a:xfrm>
            <a:off x="0" y="1713865"/>
            <a:ext cx="4317365" cy="4118610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图片 2" descr="C:/Users/chang/AppData/Roaming/Kingsoft/office6/wppai/generateppt/8e49bb39-db0b-4b3f-b5ec-64c32927be39.jpg8e49bb39-db0b-4b3f-b5ec-64c32927be3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375" b="375"/>
          <a:stretch>
            <a:fillRect/>
          </a:stretch>
        </p:blipFill>
        <p:spPr>
          <a:xfrm>
            <a:off x="0" y="2141855"/>
            <a:ext cx="3429635" cy="3079750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边界"/>
          <p:cNvSpPr/>
          <p:nvPr>
            <p:custDataLst>
              <p:tags r:id="rId6"/>
            </p:custDataLst>
          </p:nvPr>
        </p:nvSpPr>
        <p:spPr>
          <a:xfrm>
            <a:off x="4575253" y="1676400"/>
            <a:ext cx="7013774" cy="4572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4575253" y="1676400"/>
            <a:ext cx="3007778" cy="123969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6600">
                <a:solidFill>
                  <a:schemeClr val="accent1">
                    <a:alpha val="41961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6600" dirty="0">
              <a:solidFill>
                <a:schemeClr val="accent1">
                  <a:alpha val="41961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8"/>
            </p:custDataLst>
          </p:nvPr>
        </p:nvCxnSpPr>
        <p:spPr>
          <a:xfrm>
            <a:off x="4575888" y="3038029"/>
            <a:ext cx="3006418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4575888" y="3231096"/>
            <a:ext cx="3007778" cy="56776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模拟环境搭建</a:t>
            </a:r>
            <a:endParaRPr lang="zh-CN" altLang="en-US" sz="28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0"/>
            </p:custDataLst>
          </p:nvPr>
        </p:nvSpPr>
        <p:spPr>
          <a:xfrm>
            <a:off x="4575888" y="3799500"/>
            <a:ext cx="3007143" cy="166139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学习通过</a:t>
            </a:r>
            <a:r>
              <a:rPr lang="en-US" altLang="zh-CN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Python API</a:t>
            </a: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配置传感器、车辆参数及场景参数。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1"/>
            </p:custDataLst>
          </p:nvPr>
        </p:nvSpPr>
        <p:spPr>
          <a:xfrm>
            <a:off x="8581389" y="1675765"/>
            <a:ext cx="3007778" cy="123969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6600">
                <a:solidFill>
                  <a:schemeClr val="accent1">
                    <a:alpha val="41961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6600">
              <a:solidFill>
                <a:schemeClr val="accent1">
                  <a:alpha val="41961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12"/>
            </p:custDataLst>
          </p:nvPr>
        </p:nvCxnSpPr>
        <p:spPr>
          <a:xfrm>
            <a:off x="8582025" y="3037394"/>
            <a:ext cx="3006418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矩形 28"/>
          <p:cNvSpPr/>
          <p:nvPr>
            <p:custDataLst>
              <p:tags r:id="rId13"/>
            </p:custDataLst>
          </p:nvPr>
        </p:nvSpPr>
        <p:spPr>
          <a:xfrm>
            <a:off x="8581389" y="3230461"/>
            <a:ext cx="3007778" cy="56776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数据交互机制</a:t>
            </a:r>
            <a:endParaRPr lang="zh-CN" altLang="en-US" sz="28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4"/>
            </p:custDataLst>
          </p:nvPr>
        </p:nvSpPr>
        <p:spPr>
          <a:xfrm>
            <a:off x="8582025" y="3798865"/>
            <a:ext cx="3007143" cy="166139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掌握传感器数据流处理、车辆控制指令与通信协议实现。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9600" y="608400"/>
            <a:ext cx="10972800" cy="763200"/>
          </a:xfrm>
        </p:spPr>
        <p:txBody>
          <a:bodyPr/>
          <a:lstStyle/>
          <a:p>
            <a:r>
              <a:rPr kumimoji="1" lang="en-US" altLang="zh-CN" sz="3200" b="1">
                <a:solidFill>
                  <a:schemeClr val="tx1"/>
                </a:solidFill>
              </a:rPr>
              <a:t>核心功能掌握</a:t>
            </a:r>
            <a:endParaRPr kumimoji="1" lang="en-US" altLang="zh-CN" sz="3200" b="1">
              <a:solidFill>
                <a:schemeClr val="tx1"/>
              </a:solidFill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4" name="图片 3" descr="C:/Users/chang/AppData/Roaming/Kingsoft/office6/wppai/generateppt/66b238dd9706b66685da90d497ee999c.jpg66b238dd9706b66685da90d497ee999c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2363" b="22363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测试场景设计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利用车道保持、障碍物避让等案例，模拟复杂交通场景。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folHlink"/>
                </a:solidFill>
                <a:latin typeface="+mn-ea"/>
                <a:cs typeface="+mn-ea"/>
              </a:rPr>
              <a:t>算法验证方法</a:t>
            </a:r>
            <a:endParaRPr lang="zh-CN" altLang="en-US" sz="2400" b="1" dirty="0">
              <a:solidFill>
                <a:schemeClr val="folHlink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folHlink"/>
                </a:solidFill>
                <a:latin typeface="+mn-ea"/>
                <a:cs typeface="+mn-ea"/>
              </a:rPr>
              <a:t>结合仿真结果分析算法性能，优化路径规划与决策逻辑。</a:t>
            </a:r>
            <a:endParaRPr lang="zh-CN" altLang="en-US" dirty="0">
              <a:solidFill>
                <a:schemeClr val="folHlink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C:/Users/chang/AppData/Roaming/Kingsoft/office6/wppai/generateppt/96a5b3a2a437c0ccdc2afdb1844cb442.jpg96a5b3a2a437c0ccdc2afdb1844cb442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20800" b="20800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46" name="标题 1"/>
          <p:cNvSpPr txBox="1"/>
          <p:nvPr>
            <p:custDataLst>
              <p:tags r:id="rId12"/>
            </p:custDataLst>
          </p:nvPr>
        </p:nvSpPr>
        <p:spPr>
          <a:xfrm>
            <a:off x="546815" y="174690"/>
            <a:ext cx="7633205" cy="5907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0" baseline="0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j-cs"/>
              </a:defRPr>
            </a:lvl1pPr>
          </a:lstStyle>
          <a:p>
            <a:pPr algn="l"/>
            <a:r>
              <a:rPr kumimoji="1" lang="zh-CN" altLang="zh-CN" sz="3200"/>
              <a:t>自动驾驶应用场景</a:t>
            </a:r>
            <a:endParaRPr kumimoji="1" lang="zh-CN" altLang="zh-CN" sz="3200"/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C:/Users/chang/AppData/Roaming/Kingsoft/office6/wppai/generateppt/3342efee-c8d8-40ae-876c-60d8dadf0c8d.jpg3342efee-c8d8-40ae-876c-60d8dadf0c8d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336" b="336"/>
          <a:stretch>
            <a:fillRect/>
          </a:stretch>
        </p:blipFill>
        <p:spPr>
          <a:xfrm>
            <a:off x="4563745" y="1686560"/>
            <a:ext cx="7019290" cy="4558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54" h="7179">
                <a:moveTo>
                  <a:pt x="7941" y="0"/>
                </a:moveTo>
                <a:lnTo>
                  <a:pt x="11054" y="0"/>
                </a:lnTo>
                <a:lnTo>
                  <a:pt x="11054" y="0"/>
                </a:lnTo>
                <a:lnTo>
                  <a:pt x="9867" y="3590"/>
                </a:lnTo>
                <a:lnTo>
                  <a:pt x="11054" y="7179"/>
                </a:lnTo>
                <a:lnTo>
                  <a:pt x="11054" y="7179"/>
                </a:lnTo>
                <a:lnTo>
                  <a:pt x="7941" y="7179"/>
                </a:lnTo>
                <a:lnTo>
                  <a:pt x="6754" y="3590"/>
                </a:lnTo>
                <a:lnTo>
                  <a:pt x="7941" y="0"/>
                </a:lnTo>
                <a:close/>
                <a:moveTo>
                  <a:pt x="4564" y="0"/>
                </a:moveTo>
                <a:lnTo>
                  <a:pt x="7677" y="0"/>
                </a:lnTo>
                <a:lnTo>
                  <a:pt x="6490" y="3590"/>
                </a:lnTo>
                <a:lnTo>
                  <a:pt x="7677" y="7179"/>
                </a:lnTo>
                <a:lnTo>
                  <a:pt x="4564" y="7179"/>
                </a:lnTo>
                <a:lnTo>
                  <a:pt x="3377" y="3590"/>
                </a:lnTo>
                <a:lnTo>
                  <a:pt x="4564" y="0"/>
                </a:lnTo>
                <a:close/>
                <a:moveTo>
                  <a:pt x="1187" y="0"/>
                </a:moveTo>
                <a:lnTo>
                  <a:pt x="4301" y="0"/>
                </a:lnTo>
                <a:lnTo>
                  <a:pt x="3114" y="3590"/>
                </a:lnTo>
                <a:lnTo>
                  <a:pt x="4301" y="7179"/>
                </a:lnTo>
                <a:lnTo>
                  <a:pt x="1187" y="7179"/>
                </a:lnTo>
                <a:lnTo>
                  <a:pt x="0" y="3590"/>
                </a:lnTo>
                <a:lnTo>
                  <a:pt x="1187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边界"/>
          <p:cNvSpPr/>
          <p:nvPr>
            <p:custDataLst>
              <p:tags r:id="rId4"/>
            </p:custDataLst>
          </p:nvPr>
        </p:nvSpPr>
        <p:spPr>
          <a:xfrm>
            <a:off x="609635" y="1677987"/>
            <a:ext cx="3355200" cy="457390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244635" y="2257742"/>
            <a:ext cx="2720340" cy="1398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</a:t>
            </a:r>
            <a:r>
              <a:rPr lang="en-US" altLang="zh-CN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GitHub</a:t>
            </a: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示例代码，完成感知模块与控制模块的端到端联调。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244635" y="1714182"/>
            <a:ext cx="2720340" cy="4864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代码实现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244635" y="4618038"/>
            <a:ext cx="2720340" cy="1398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利用日志分析与可视化工具，快速定位代码异常与性能瓶颈。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244635" y="4074478"/>
            <a:ext cx="2720340" cy="4864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调试技巧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610905" y="1763712"/>
            <a:ext cx="485775" cy="485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形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190" y="1884997"/>
            <a:ext cx="243205" cy="243205"/>
          </a:xfrm>
          <a:prstGeom prst="rect">
            <a:avLst/>
          </a:prstGeom>
        </p:spPr>
      </p:pic>
      <p:sp>
        <p:nvSpPr>
          <p:cNvPr id="10" name="椭圆 9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610905" y="4101148"/>
            <a:ext cx="485775" cy="485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形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2190" y="4222433"/>
            <a:ext cx="243205" cy="2432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9600" y="608400"/>
            <a:ext cx="10972800" cy="763200"/>
          </a:xfrm>
        </p:spPr>
        <p:txBody>
          <a:bodyPr/>
          <a:lstStyle/>
          <a:p>
            <a:r>
              <a:rPr kumimoji="1" lang="en-US" altLang="zh-CN" sz="3200" b="1">
                <a:solidFill>
                  <a:schemeClr val="tx1"/>
                </a:solidFill>
              </a:rPr>
              <a:t>算法开发实践</a:t>
            </a:r>
            <a:endParaRPr kumimoji="1" lang="en-US" altLang="zh-CN" sz="3200" b="1">
              <a:solidFill>
                <a:schemeClr val="tx1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C:/Users/chang/AppData/Roaming/Kingsoft/office6/wppai/generateppt/63e3255a17299105c06895edf77a8b0b.jpg63e3255a17299105c06895edf77a8b0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014" r="15014"/>
          <a:stretch>
            <a:fillRect/>
          </a:stretch>
        </p:blipFill>
        <p:spPr>
          <a:xfrm>
            <a:off x="7484309" y="2215091"/>
            <a:ext cx="2486841" cy="3554087"/>
          </a:xfrm>
          <a:custGeom>
            <a:avLst/>
            <a:gdLst>
              <a:gd name="connsiteX0" fmla="*/ 0 w 2539023"/>
              <a:gd name="connsiteY0" fmla="*/ 0 h 3628665"/>
              <a:gd name="connsiteX1" fmla="*/ 2539023 w 2539023"/>
              <a:gd name="connsiteY1" fmla="*/ 0 h 3628665"/>
              <a:gd name="connsiteX2" fmla="*/ 2539023 w 2539023"/>
              <a:gd name="connsiteY2" fmla="*/ 3628665 h 3628665"/>
              <a:gd name="connsiteX3" fmla="*/ 0 w 2539023"/>
              <a:gd name="connsiteY3" fmla="*/ 3628665 h 362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5">
                <a:moveTo>
                  <a:pt x="0" y="0"/>
                </a:moveTo>
                <a:lnTo>
                  <a:pt x="2539023" y="0"/>
                </a:lnTo>
                <a:lnTo>
                  <a:pt x="2539023" y="3628665"/>
                </a:lnTo>
                <a:lnTo>
                  <a:pt x="0" y="36286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 flipH="1">
            <a:off x="2477966" y="4884632"/>
            <a:ext cx="4304668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 rot="5400000" flipH="1">
            <a:off x="1167325" y="3509856"/>
            <a:ext cx="4438653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 descr="C:/Users/chang/AppData/Roaming/Kingsoft/office6/wppai/generateppt/38f94b3f541147099ce4c48ac5e07d79.jpg38f94b3f541147099ce4c48ac5e07d7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5014" r="15014"/>
          <a:stretch>
            <a:fillRect/>
          </a:stretch>
        </p:blipFill>
        <p:spPr>
          <a:xfrm>
            <a:off x="3419035" y="1330535"/>
            <a:ext cx="2486841" cy="3554088"/>
          </a:xfrm>
          <a:custGeom>
            <a:avLst/>
            <a:gdLst>
              <a:gd name="connsiteX0" fmla="*/ 0 w 2539023"/>
              <a:gd name="connsiteY0" fmla="*/ 0 h 3628666"/>
              <a:gd name="connsiteX1" fmla="*/ 2539023 w 2539023"/>
              <a:gd name="connsiteY1" fmla="*/ 0 h 3628666"/>
              <a:gd name="connsiteX2" fmla="*/ 2539023 w 2539023"/>
              <a:gd name="connsiteY2" fmla="*/ 3628666 h 3628666"/>
              <a:gd name="connsiteX3" fmla="*/ 0 w 2539023"/>
              <a:gd name="connsiteY3" fmla="*/ 3628666 h 362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6">
                <a:moveTo>
                  <a:pt x="0" y="0"/>
                </a:moveTo>
                <a:lnTo>
                  <a:pt x="2539023" y="0"/>
                </a:lnTo>
                <a:lnTo>
                  <a:pt x="2539023" y="3628666"/>
                </a:lnTo>
                <a:lnTo>
                  <a:pt x="0" y="3628666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7618294" y="1325455"/>
            <a:ext cx="915147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结果评估标准</a:t>
            </a:r>
            <a:endParaRPr lang="zh-CN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8676205" y="1325455"/>
            <a:ext cx="2173606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定义指标如成功率、响应时间，量化评估算法性能。</a:t>
            </a:r>
            <a:endParaRPr lang="zh-CN" altLang="en-US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 flipH="1">
            <a:off x="3575246" y="5056083"/>
            <a:ext cx="915036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自动化测试框架</a:t>
            </a:r>
            <a:endParaRPr lang="zh-CN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 flipH="1">
            <a:off x="4624902" y="5056083"/>
            <a:ext cx="2172972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设计单元测试与集成测试用例，确保算法鲁棒性。</a:t>
            </a:r>
            <a:endParaRPr lang="zh-CN" altLang="en-US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2" name="序号"/>
          <p:cNvSpPr txBox="1"/>
          <p:nvPr>
            <p:custDataLst>
              <p:tags r:id="rId12"/>
            </p:custDataLst>
          </p:nvPr>
        </p:nvSpPr>
        <p:spPr>
          <a:xfrm flipH="1">
            <a:off x="2491936" y="5056083"/>
            <a:ext cx="735966" cy="713105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13"/>
            </p:custDataLst>
          </p:nvPr>
        </p:nvSpPr>
        <p:spPr>
          <a:xfrm>
            <a:off x="6552128" y="1324185"/>
            <a:ext cx="735913" cy="713315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4"/>
            </p:custDataLst>
          </p:nvPr>
        </p:nvSpPr>
        <p:spPr>
          <a:xfrm rot="10800000">
            <a:off x="6534983" y="2135716"/>
            <a:ext cx="4304848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 rot="16200000">
            <a:off x="5224977" y="3509856"/>
            <a:ext cx="4438672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6914" y="1040308"/>
            <a:ext cx="2328499" cy="2833192"/>
          </a:xfrm>
          <a:noFill/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zh-CN" sz="3200" b="1" spc="0">
                <a:solidFill>
                  <a:schemeClr val="tx1"/>
                </a:solidFill>
              </a:rPr>
              <a:t>测试与验证</a:t>
            </a:r>
            <a:endParaRPr kumimoji="1" lang="zh-CN" altLang="zh-CN" sz="3200" b="1" spc="0" dirty="0">
              <a:solidFill>
                <a:schemeClr val="tx1"/>
              </a:solidFill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2388870"/>
            <a:ext cx="12191365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5790" y="1483995"/>
            <a:ext cx="2335530" cy="477456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图片 24" descr="C:/Users/chang/AppData/Roaming/Kingsoft/office6/wppai/generateppt/70106b9c-2234-4d03-9290-f8b8d4db3d7e.jpg70106b9c-2234-4d03-9290-f8b8d4db3d7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429" r="429"/>
          <a:stretch>
            <a:fillRect/>
          </a:stretch>
        </p:blipFill>
        <p:spPr>
          <a:xfrm>
            <a:off x="715010" y="1578610"/>
            <a:ext cx="2117725" cy="4584700"/>
          </a:xfrm>
          <a:custGeom>
            <a:avLst/>
            <a:gdLst>
              <a:gd name="connsiteX0" fmla="*/ 840582 w 2238375"/>
              <a:gd name="connsiteY0" fmla="*/ 59648 h 4845600"/>
              <a:gd name="connsiteX1" fmla="*/ 737458 w 2238375"/>
              <a:gd name="connsiteY1" fmla="*/ 128003 h 4845600"/>
              <a:gd name="connsiteX2" fmla="*/ 728663 w 2238375"/>
              <a:gd name="connsiteY2" fmla="*/ 171567 h 4845600"/>
              <a:gd name="connsiteX3" fmla="*/ 737458 w 2238375"/>
              <a:gd name="connsiteY3" fmla="*/ 215130 h 4845600"/>
              <a:gd name="connsiteX4" fmla="*/ 840582 w 2238375"/>
              <a:gd name="connsiteY4" fmla="*/ 283485 h 4845600"/>
              <a:gd name="connsiteX5" fmla="*/ 1390649 w 2238375"/>
              <a:gd name="connsiteY5" fmla="*/ 283486 h 4845600"/>
              <a:gd name="connsiteX6" fmla="*/ 1502568 w 2238375"/>
              <a:gd name="connsiteY6" fmla="*/ 171567 h 4845600"/>
              <a:gd name="connsiteX7" fmla="*/ 1502569 w 2238375"/>
              <a:gd name="connsiteY7" fmla="*/ 171567 h 4845600"/>
              <a:gd name="connsiteX8" fmla="*/ 1390650 w 2238375"/>
              <a:gd name="connsiteY8" fmla="*/ 59648 h 4845600"/>
              <a:gd name="connsiteX9" fmla="*/ 265628 w 2238375"/>
              <a:gd name="connsiteY9" fmla="*/ 0 h 4845600"/>
              <a:gd name="connsiteX10" fmla="*/ 1972747 w 2238375"/>
              <a:gd name="connsiteY10" fmla="*/ 0 h 4845600"/>
              <a:gd name="connsiteX11" fmla="*/ 2238375 w 2238375"/>
              <a:gd name="connsiteY11" fmla="*/ 265628 h 4845600"/>
              <a:gd name="connsiteX12" fmla="*/ 2238375 w 2238375"/>
              <a:gd name="connsiteY12" fmla="*/ 4579972 h 4845600"/>
              <a:gd name="connsiteX13" fmla="*/ 1972747 w 2238375"/>
              <a:gd name="connsiteY13" fmla="*/ 4845600 h 4845600"/>
              <a:gd name="connsiteX14" fmla="*/ 265628 w 2238375"/>
              <a:gd name="connsiteY14" fmla="*/ 4845600 h 4845600"/>
              <a:gd name="connsiteX15" fmla="*/ 0 w 2238375"/>
              <a:gd name="connsiteY15" fmla="*/ 4579972 h 4845600"/>
              <a:gd name="connsiteX16" fmla="*/ 0 w 2238375"/>
              <a:gd name="connsiteY16" fmla="*/ 265628 h 4845600"/>
              <a:gd name="connsiteX17" fmla="*/ 265628 w 2238375"/>
              <a:gd name="connsiteY17" fmla="*/ 0 h 48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8375" h="4845600">
                <a:moveTo>
                  <a:pt x="840582" y="59648"/>
                </a:moveTo>
                <a:cubicBezTo>
                  <a:pt x="794224" y="59648"/>
                  <a:pt x="754449" y="87834"/>
                  <a:pt x="737458" y="128003"/>
                </a:cubicBezTo>
                <a:lnTo>
                  <a:pt x="728663" y="171567"/>
                </a:lnTo>
                <a:lnTo>
                  <a:pt x="737458" y="215130"/>
                </a:lnTo>
                <a:cubicBezTo>
                  <a:pt x="754449" y="255299"/>
                  <a:pt x="794224" y="283485"/>
                  <a:pt x="840582" y="283485"/>
                </a:cubicBezTo>
                <a:lnTo>
                  <a:pt x="1390649" y="283486"/>
                </a:lnTo>
                <a:cubicBezTo>
                  <a:pt x="1452460" y="283486"/>
                  <a:pt x="1502568" y="233378"/>
                  <a:pt x="1502568" y="171567"/>
                </a:cubicBezTo>
                <a:lnTo>
                  <a:pt x="1502569" y="171567"/>
                </a:lnTo>
                <a:cubicBezTo>
                  <a:pt x="1502569" y="109756"/>
                  <a:pt x="1452461" y="59648"/>
                  <a:pt x="1390650" y="59648"/>
                </a:cubicBezTo>
                <a:close/>
                <a:moveTo>
                  <a:pt x="265628" y="0"/>
                </a:moveTo>
                <a:lnTo>
                  <a:pt x="1972747" y="0"/>
                </a:lnTo>
                <a:cubicBezTo>
                  <a:pt x="2119449" y="0"/>
                  <a:pt x="2238375" y="118926"/>
                  <a:pt x="2238375" y="265628"/>
                </a:cubicBezTo>
                <a:lnTo>
                  <a:pt x="2238375" y="4579972"/>
                </a:lnTo>
                <a:cubicBezTo>
                  <a:pt x="2238375" y="4726674"/>
                  <a:pt x="2119449" y="4845600"/>
                  <a:pt x="1972747" y="4845600"/>
                </a:cubicBezTo>
                <a:lnTo>
                  <a:pt x="265628" y="4845600"/>
                </a:lnTo>
                <a:cubicBezTo>
                  <a:pt x="118926" y="4845600"/>
                  <a:pt x="0" y="4726674"/>
                  <a:pt x="0" y="4579972"/>
                </a:cubicBezTo>
                <a:lnTo>
                  <a:pt x="0" y="265628"/>
                </a:lnTo>
                <a:cubicBezTo>
                  <a:pt x="0" y="118926"/>
                  <a:pt x="118926" y="0"/>
                  <a:pt x="265628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flat" cmpd="sng" algn="ctr">
            <a:solidFill>
              <a:schemeClr val="accent1"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4035584" y="3976628"/>
            <a:ext cx="2950210" cy="8049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熟悉</a:t>
            </a:r>
            <a:r>
              <a:rPr lang="en-US" altLang="zh-CN" sz="15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CARLA</a:t>
            </a:r>
            <a:r>
              <a:rPr lang="zh-CN" altLang="en-US" sz="15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支持的点云、图像及</a:t>
            </a:r>
            <a:r>
              <a:rPr lang="en-US" altLang="zh-CN" sz="15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CAN</a:t>
            </a:r>
            <a:r>
              <a:rPr lang="zh-CN" altLang="en-US" sz="15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总线数据格式。</a:t>
            </a:r>
            <a:endParaRPr lang="zh-CN" altLang="en-US" sz="15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035584" y="3676521"/>
            <a:ext cx="2950210" cy="30010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folHlink"/>
                </a:solidFill>
                <a:latin typeface="+mn-ea"/>
                <a:cs typeface="+mn-ea"/>
              </a:rPr>
              <a:t>数据格式规范</a:t>
            </a:r>
            <a:endParaRPr lang="zh-CN" altLang="en-US" b="1">
              <a:solidFill>
                <a:schemeClr val="folHlink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7971317" y="3976628"/>
            <a:ext cx="2948303" cy="8049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folHlink"/>
                </a:solidFill>
                <a:latin typeface="+mn-ea"/>
                <a:cs typeface="+mn-ea"/>
                <a:sym typeface="+mn-ea"/>
              </a:rPr>
              <a:t>开发脚本过滤噪声数据，提升训练集质量与模型泛化能力。</a:t>
            </a:r>
            <a:endParaRPr lang="zh-CN" altLang="en-US" sz="1500">
              <a:solidFill>
                <a:schemeClr val="folHlin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7971317" y="3676521"/>
            <a:ext cx="2948608" cy="30010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folHlink"/>
                </a:solidFill>
                <a:latin typeface="+mn-ea"/>
                <a:cs typeface="+mn-ea"/>
              </a:rPr>
              <a:t>数据清洗策略</a:t>
            </a:r>
            <a:endParaRPr lang="zh-CN" altLang="en-US" b="1">
              <a:solidFill>
                <a:schemeClr val="folHlink"/>
              </a:solidFill>
              <a:latin typeface="+mn-ea"/>
              <a:cs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11"/>
            </p:custDataLst>
          </p:nvPr>
        </p:nvSpPr>
        <p:spPr>
          <a:xfrm>
            <a:off x="9083368" y="2771747"/>
            <a:ext cx="724836" cy="724836"/>
          </a:xfrm>
          <a:prstGeom prst="roundRect">
            <a:avLst/>
          </a:prstGeom>
          <a:noFill/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 descr="343439383331313b343532303032303bb8f6c8cbd0c5cfa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0473" y="2968852"/>
            <a:ext cx="330627" cy="330627"/>
          </a:xfrm>
          <a:prstGeom prst="rect">
            <a:avLst/>
          </a:prstGeom>
          <a:effectLst/>
        </p:spPr>
      </p:pic>
      <p:sp>
        <p:nvSpPr>
          <p:cNvPr id="23" name="圆角矩形 22"/>
          <p:cNvSpPr/>
          <p:nvPr>
            <p:custDataLst>
              <p:tags r:id="rId15"/>
            </p:custDataLst>
          </p:nvPr>
        </p:nvSpPr>
        <p:spPr>
          <a:xfrm>
            <a:off x="5148271" y="2771747"/>
            <a:ext cx="724836" cy="724836"/>
          </a:xfrm>
          <a:prstGeom prst="roundRect">
            <a:avLst/>
          </a:prstGeom>
          <a:noFill/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343439383331313b343532303033323bd3a6d3c3b9dcc0ed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45376" y="2968852"/>
            <a:ext cx="330627" cy="330627"/>
          </a:xfrm>
          <a:prstGeom prst="rect">
            <a:avLst/>
          </a:prstGeom>
          <a:effectLst/>
        </p:spPr>
      </p:pic>
      <p:sp>
        <p:nvSpPr>
          <p:cNvPr id="17" name="标题 16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9600" y="608400"/>
            <a:ext cx="10972800" cy="763200"/>
          </a:xfrm>
        </p:spPr>
        <p:txBody>
          <a:bodyPr/>
          <a:lstStyle/>
          <a:p>
            <a:r>
              <a:rPr kumimoji="1" lang="en-US" altLang="zh-CN" sz="3200" b="1">
                <a:solidFill>
                  <a:schemeClr val="tx1"/>
                </a:solidFill>
              </a:rPr>
              <a:t>数据采集与处理</a:t>
            </a:r>
            <a:endParaRPr kumimoji="1" lang="en-US" altLang="zh-CN" sz="3200" b="1">
              <a:solidFill>
                <a:schemeClr val="tx1"/>
              </a:solidFill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4820267" y="3216471"/>
            <a:ext cx="22317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011035" y="-635"/>
            <a:ext cx="456184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 descr="D:\lky\素材\图文关系\a2db0bd93d854db883471a16228640d1.jpga2db0bd93d854db883471a16228640d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l="-8" t="45051" r="4989" b="11472"/>
          <a:stretch>
            <a:fillRect/>
          </a:stretch>
        </p:blipFill>
        <p:spPr>
          <a:xfrm>
            <a:off x="764540" y="23069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765810" y="5311775"/>
            <a:ext cx="5631815" cy="65151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en-US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**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目标：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**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成功搭建环境，理解</a:t>
            </a: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Carla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的核心概念，能够启动仿真并进行基本交互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765175" y="1325245"/>
            <a:ext cx="5632450" cy="72136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zh-CN" sz="3200" b="1">
                <a:solidFill>
                  <a:schemeClr val="tx1"/>
                </a:solidFill>
              </a:rPr>
              <a:t>基础入门与环境搭建：</a:t>
            </a:r>
            <a:r>
              <a:rPr lang="en-US" altLang="zh-CN" sz="3200" dirty="0">
                <a:solidFill>
                  <a:schemeClr val="tx1"/>
                </a:solidFill>
                <a:latin typeface="+mj-ea"/>
                <a:ea typeface="+mj-ea"/>
              </a:rPr>
              <a:t>**</a:t>
            </a:r>
            <a:r>
              <a:rPr lang="zh-CN" altLang="en-US" sz="3200" dirty="0">
                <a:solidFill>
                  <a:schemeClr val="tx1"/>
                </a:solidFill>
                <a:latin typeface="+mj-ea"/>
                <a:ea typeface="+mj-ea"/>
              </a:rPr>
              <a:t>核心任务：</a:t>
            </a:r>
            <a:r>
              <a:rPr lang="en-US" altLang="zh-CN" sz="3200" dirty="0">
                <a:solidFill>
                  <a:schemeClr val="tx1"/>
                </a:solidFill>
                <a:latin typeface="+mj-ea"/>
                <a:ea typeface="+mj-ea"/>
              </a:rPr>
              <a:t>**</a:t>
            </a:r>
            <a:endParaRPr lang="en-US" altLang="zh-CN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custDataLst>
      <p:tags r:id="rId1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i*1_1_2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75,&quot;width&quot;:264.20001220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i*1_2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0.75,&quot;width&quot;:264.20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i*1_2_2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75,&quot;width&quot;:264.20001220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593_1*a*1"/>
  <p:tag name="KSO_WM_TEMPLATE_CATEGORY" val="custom"/>
  <p:tag name="KSO_WM_TEMPLATE_INDEX" val="20233593"/>
  <p:tag name="KSO_WM_UNIT_LAYERLEVEL" val="1"/>
  <p:tag name="KSO_WM_TAG_VERSION" val="3.0"/>
  <p:tag name="KSO_WM_BEAUTIFY_FLAG" val="#wm#"/>
  <p:tag name="KSO_WM_UNIT_VALUE" val="30"/>
  <p:tag name="KSO_WM_UNIT_TEXT_TYPE" val="1"/>
  <p:tag name="KSO_WM_DIAGRAM_GROUP_CODE" val="l1-1"/>
  <p:tag name="KSO_WM_UNIT_PRESET_TEXT" val="单击此处添加标题"/>
</p:tagLst>
</file>

<file path=ppt/tags/tag104.xml><?xml version="1.0" encoding="utf-8"?>
<p:tagLst xmlns:p="http://schemas.openxmlformats.org/presentationml/2006/main">
  <p:tag name="KSO_WM_SLIDE_ID" val="custom20233593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593"/>
  <p:tag name="KSO_WM_SLIDE_TYPE" val="text"/>
  <p:tag name="KSO_WM_SLIDE_SUBTYPE" val="picTxt"/>
  <p:tag name="KSO_WM_SLIDE_SIZE" val="264.194*360.75"/>
  <p:tag name="KSO_WM_SLIDE_POSITION" val="48.0055*131.8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05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1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522_1*l_h_d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PICTURE_SUBTYPE" val="b"/>
  <p:tag name="MH_PIC_SOURCE_TYPE" val="ai_match***1759468701964_55.139_21e4259e7904-slide-5"/>
</p:tagLst>
</file>

<file path=ppt/tags/tag1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22_1*l_h_i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522_1*l_h_i*1_1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522_1*l_h_d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PICTURE_SUBTYPE" val="b"/>
  <p:tag name="MH_PIC_SOURCE_TYPE" val="ai_match*VCG41N1216397242**1759468701964_55.139_21e4259e7904-slide-5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10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2_1*l_h_a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</p:tagLst>
</file>

<file path=ppt/tags/tag111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2_1*l_h_f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112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2_1*l_h_a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</p:tagLst>
</file>

<file path=ppt/tags/tag113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2_1*l_h_f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22_1*l_h_i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22_1*l_h_i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1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522_1*l_h_i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522_1*l_h_i*1_2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TYPE" val="1"/>
</p:tagLst>
</file>

<file path=ppt/tags/tag11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2.381*350"/>
  <p:tag name="KSO_WM_SLIDE_POSITION" val="143.5*104.26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591"/>
  <p:tag name="KSO_WM_TEMPLATE_SUBCATEGORY" val="0"/>
  <p:tag name="KSO_WM_SLIDE_INDEX" val="1"/>
  <p:tag name="KSO_WM_TAG_VERSION" val="3.0"/>
  <p:tag name="KSO_WM_SLIDE_ID" val="custom20233591_1"/>
  <p:tag name="KSO_WM_SLIDE_ITEM_CNT" val="2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20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20_1*i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20_1*i*2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USESOURCEFORMAT_APPLY" val="1"/>
</p:tagLst>
</file>

<file path=ppt/tags/tag123.xml><?xml version="1.0" encoding="utf-8"?>
<p:tagLst xmlns:p="http://schemas.openxmlformats.org/presentationml/2006/main">
  <p:tag name="KSO_WM_UNIT_VALUE" val="1273*5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0_1*d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  <p:tag name="KSO_WM_UNIT_PICTURE_SUBTYPE" val="b"/>
  <p:tag name="KSO_WM_UNIT_FILL_FORE_SCHEMECOLOR_INDEX" val="5"/>
  <p:tag name="KSO_WM_UNIT_FILL_TYPE" val="1"/>
  <p:tag name="MH_PIC_SOURCE_TYPE" val="ai_match*TextGenerateImg**1759468701964_55.139_21e4259e7904-slide-6"/>
</p:tagLst>
</file>

<file path=ppt/tags/tag1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74_1*l_h_f*1_1_1"/>
  <p:tag name="KSO_WM_TEMPLATE_CATEGORY" val="diagram"/>
  <p:tag name="KSO_WM_TEMPLATE_INDEX" val="20235674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158.5500030517578,&quot;width&quot;:54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正文，文字是您思想的提炼，请言简意赅阐述内容。"/>
  <p:tag name="KSO_WM_UNIT_LINE_FORE_SCHEMECOLOR_INDEX" val="-2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74_1*l_h_a*1_1_1"/>
  <p:tag name="KSO_WM_TEMPLATE_CATEGORY" val="diagram"/>
  <p:tag name="KSO_WM_TEMPLATE_INDEX" val="20235674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158.5500030517578,&quot;width&quot;:54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LINE_FORE_SCHEMECOLOR_INDEX" val="-2"/>
</p:tagLst>
</file>

<file path=ppt/tags/tag1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674_1*l_h_f*1_2_1"/>
  <p:tag name="KSO_WM_TEMPLATE_CATEGORY" val="diagram"/>
  <p:tag name="KSO_WM_TEMPLATE_INDEX" val="20235674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158.5500030517578,&quot;width&quot;:54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正文，文字是您思想的提炼，请言简阐述内容。"/>
  <p:tag name="KSO_WM_UNIT_LINE_FORE_SCHEMECOLOR_INDEX" val="-2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74_1*l_h_a*1_2_1"/>
  <p:tag name="KSO_WM_TEMPLATE_CATEGORY" val="diagram"/>
  <p:tag name="KSO_WM_TEMPLATE_INDEX" val="20235674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158.5500030517578,&quot;width&quot;:54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LINE_FORE_SCHEMECOLOR_INDEX" val="-2"/>
</p:tagLst>
</file>

<file path=ppt/tags/tag128.xml><?xml version="1.0" encoding="utf-8"?>
<p:tagLst xmlns:p="http://schemas.openxmlformats.org/presentationml/2006/main">
  <p:tag name="KSO_WM_DIAGRAM_VIRTUALLY_FRAME" val="{&quot;height&quot;:158.5500030517578,&quot;width&quot;:54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674_1*l_h_i*1_2_1"/>
  <p:tag name="KSO_WM_TEMPLATE_CATEGORY" val="diagram"/>
  <p:tag name="KSO_WM_TEMPLATE_INDEX" val="20235674"/>
  <p:tag name="KSO_WM_UNIT_LAYERLEVEL" val="1_1_1"/>
  <p:tag name="KSO_WM_TAG_VERSION" val="3.0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29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5674_1*l_h_x*1_2_1"/>
  <p:tag name="KSO_WM_TEMPLATE_CATEGORY" val="diagram"/>
  <p:tag name="KSO_WM_TEMPLATE_INDEX" val="2023567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158.5500030517578,&quot;width&quot;:54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30.xml><?xml version="1.0" encoding="utf-8"?>
<p:tagLst xmlns:p="http://schemas.openxmlformats.org/presentationml/2006/main">
  <p:tag name="KSO_WM_DIAGRAM_VIRTUALLY_FRAME" val="{&quot;height&quot;:158.5500030517578,&quot;width&quot;:54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674_1*l_h_i*1_1_1"/>
  <p:tag name="KSO_WM_TEMPLATE_CATEGORY" val="diagram"/>
  <p:tag name="KSO_WM_TEMPLATE_INDEX" val="20235674"/>
  <p:tag name="KSO_WM_UNIT_LAYERLEVEL" val="1_1_1"/>
  <p:tag name="KSO_WM_TAG_VERSION" val="3.0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</p:tagLst>
</file>

<file path=ppt/tags/tag131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5674_1*l_h_x*1_1_1"/>
  <p:tag name="KSO_WM_TEMPLATE_CATEGORY" val="diagram"/>
  <p:tag name="KSO_WM_TEMPLATE_INDEX" val="2023567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158.5500030517578,&quot;width&quot;:54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20_1*a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单击此处添加标题"/>
</p:tagLst>
</file>

<file path=ppt/tags/tag133.xml><?xml version="1.0" encoding="utf-8"?>
<p:tagLst xmlns:p="http://schemas.openxmlformats.org/presentationml/2006/main">
  <p:tag name="KSO_WM_SLIDE_ID" val="custom2023322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20"/>
  <p:tag name="KSO_WM_SLIDE_TYPE" val="text"/>
  <p:tag name="KSO_WM_SLIDE_SUBTYPE" val="picTxt"/>
  <p:tag name="KSO_WM_SLIDE_SIZE" val="541.725*158.557"/>
  <p:tag name="KSO_WM_SLIDE_POSITION" val="317.913*218.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34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135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136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ICTURE_SUBTYPE" val="b"/>
</p:tagLst>
</file>

<file path=ppt/tags/tag139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"/>
</p:tagLst>
</file>

<file path=ppt/tags/tag141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144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9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145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5037_1*i*1"/>
  <p:tag name="KSO_WM_TEMPLATE_CATEGORY" val="custom"/>
  <p:tag name="KSO_WM_TEMPLATE_INDEX" val="20235037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5037_1*i*2"/>
  <p:tag name="KSO_WM_TEMPLATE_CATEGORY" val="custom"/>
  <p:tag name="KSO_WM_TEMPLATE_INDEX" val="20235037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PICID" val="{721d615f-9e45-4022-b8ad-20f02e311443}"/>
  <p:tag name="KSO_WM_UNIT_VALUE" val="900*15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5037_1*d*1"/>
  <p:tag name="KSO_WM_TEMPLATE_CATEGORY" val="custom"/>
  <p:tag name="KSO_WM_TEMPLATE_INDEX" val="20235037"/>
  <p:tag name="KSO_WM_UNIT_LAYERLEVEL" val="1"/>
  <p:tag name="KSO_WM_TAG_VERSION" val="3.0"/>
  <p:tag name="KSO_WM_BEAUTIFY_FLAG" val="#wm#"/>
  <p:tag name="KSO_WM_UNIT_PICTURE_SUBTYPE" val="b"/>
  <p:tag name="MH_PIC_SOURCE_TYPE" val="ai_match*TextGenerateImg**1759468701964_55.139_21e4259e7904-slide-8"/>
</p:tagLst>
</file>

<file path=ppt/tags/tag1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037_1*f*1"/>
  <p:tag name="KSO_WM_TEMPLATE_CATEGORY" val="custom"/>
  <p:tag name="KSO_WM_TEMPLATE_INDEX" val="20235037"/>
  <p:tag name="KSO_WM_UNIT_LAYERLEVEL" val="1"/>
  <p:tag name="KSO_WM_TAG_VERSION" val="3.0"/>
  <p:tag name="KSO_WM_BEAUTIFY_FLAG" val="#wm#"/>
  <p:tag name="KSO_WM_UNIT_TEXT_LAYER_COUNT" val="1"/>
  <p:tag name="KSO_WM_DIAGRAM_GROUP_CODE" val="l1-1"/>
  <p:tag name="KSO_WM_UNIT_TEXT_TYPE" val="1"/>
  <p:tag name="KSO_WM_UNIT_PRESET_TEXT" val="请单击此处输入你的正文具体内容，文字是您思想的提炼，为了最终演示发布的良好效果，可酌情增减你的文字。请单击此处输入你的正文具体内容。"/>
</p:tagLst>
</file>

<file path=ppt/tags/tag1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f*1_1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TYPE" val="l_h_f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a*1_1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TYPE" val="l_h_a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88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88_3*l_h_i*1_1_1"/>
  <p:tag name="KSO_WM_UNIT_INDEX" val="1_1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f*1_4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TYPE" val="l_h_f"/>
  <p:tag name="KSO_WM_UNIT_INDEX" val="1_4_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正文，文字是您思想的提炼，请言简意赅地阐述内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a*1_4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TYPE" val="l_h_a"/>
  <p:tag name="KSO_WM_UNIT_INDEX" val="1_4_1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88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88_3*l_h_i*1_4_1"/>
  <p:tag name="KSO_WM_UNIT_INDEX" val="1_4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f*1_2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TYPE" val="l_h_f"/>
  <p:tag name="KSO_WM_UNIT_INDEX" val="1_2_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正文，文字是您思想的提炼，请言简意赅地阐述内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a*1_2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TYPE" val="l_h_a"/>
  <p:tag name="KSO_WM_UNIT_INDEX" val="1_2_1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88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88_3*l_h_i*1_2_1"/>
  <p:tag name="KSO_WM_UNIT_INDEX" val="1_2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f*1_3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UNIT_TYPE" val="l_h_f"/>
  <p:tag name="KSO_WM_UNIT_INDEX" val="1_3_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a*1_3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TYPE" val="l_h_a"/>
  <p:tag name="KSO_WM_UNIT_INDEX" val="1_3_1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88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88_3*l_h_i*1_3_1"/>
  <p:tag name="KSO_WM_UNIT_INDEX" val="1_3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x*1_1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VALUE" val="67*67"/>
  <p:tag name="KSO_WM_UNIT_TYPE" val="l_h_x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x*1_2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VALUE" val="67*67"/>
  <p:tag name="KSO_WM_UNIT_TYPE" val="l_h_x"/>
  <p:tag name="KSO_WM_UNIT_INDEX" val="1_2_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x*1_4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VALUE" val="67*67"/>
  <p:tag name="KSO_WM_UNIT_TYPE" val="l_h_x"/>
  <p:tag name="KSO_WM_UNIT_INDEX" val="1_4_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88_3*l_h_x*1_3_1"/>
  <p:tag name="KSO_WM_TEMPLATE_CATEGORY" val="diagram"/>
  <p:tag name="KSO_WM_TEMPLATE_INDEX" val="20235588"/>
  <p:tag name="KSO_WM_UNIT_LAYERLEVEL" val="1_1_1"/>
  <p:tag name="KSO_WM_TAG_VERSION" val="3.0"/>
  <p:tag name="KSO_WM_BEAUTIFY_FLAG" val="#wm#"/>
  <p:tag name="KSO_WM_UNIT_VALUE" val="67*67"/>
  <p:tag name="KSO_WM_UNIT_TYPE" val="l_h_x"/>
  <p:tag name="KSO_WM_UNIT_INDEX" val="1_3_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120.44999694824219,&quot;width&quot;:864.90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5037_1*a*1"/>
  <p:tag name="KSO_WM_TEMPLATE_CATEGORY" val="custom"/>
  <p:tag name="KSO_WM_TEMPLATE_INDEX" val="20235037"/>
  <p:tag name="KSO_WM_UNIT_LAYERLEVEL" val="1"/>
  <p:tag name="KSO_WM_TAG_VERSION" val="3.0"/>
  <p:tag name="KSO_WM_BEAUTIFY_FLAG" val="#wm#"/>
  <p:tag name="KSO_WM_UNIT_VALUE" val="16"/>
  <p:tag name="KSO_WM_UNIT_TEXT_TYPE" val="1"/>
  <p:tag name="KSO_WM_UNIT_PRESET_TEXT" val="单击此处编辑添加&#13;你的标题内容"/>
</p:tagLst>
</file>

<file path=ppt/tags/tag167.xml><?xml version="1.0" encoding="utf-8"?>
<p:tagLst xmlns:p="http://schemas.openxmlformats.org/presentationml/2006/main">
  <p:tag name="KSO_WM_SLIDE_ID" val="custom2023503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5037"/>
  <p:tag name="KSO_WM_SLIDE_TYPE" val="text"/>
  <p:tag name="KSO_WM_SLIDE_SUBTYPE" val="picTxt"/>
  <p:tag name="KSO_WM_SLIDE_SIZE" val="864.15*120.4"/>
  <p:tag name="KSO_WM_SLIDE_POSITION" val="43.85*373.7"/>
  <p:tag name="KSO_WM_SLIDE_LAYOUT" val="a_d_f_l"/>
  <p:tag name="KSO_WM_SLIDE_LAYOUT_CNT" val="1_1_1_1"/>
  <p:tag name="KSO_WM_SPECIAL_SOURCE" val="bdnull"/>
  <p:tag name="KSO_WM_DIAGRAM_GROUP_CODE" val="l1-1"/>
  <p:tag name="KSO_WM_SLIDE_DIAGTYPE" val="l"/>
</p:tagLst>
</file>

<file path=ppt/tags/tag168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NEED_RESERVE" val="1"/>
  <p:tag name="KSO_WM_TEMPLATE_INDEX" val="305"/>
  <p:tag name="KSO_WM_TEMPLATE_CATEGORY" val="custom"/>
  <p:tag name="KSO_WM_UNIT_ID" val="custom305_4*i*6"/>
  <p:tag name="KSO_WM_UNIT_LAYERLEVEL" val="1"/>
</p:tagLst>
</file>

<file path=ppt/tags/tag1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NEED_RESERVE" val="1"/>
  <p:tag name="KSO_WM_TEMPLATE_INDEX" val="305"/>
  <p:tag name="KSO_WM_TEMPLATE_CATEGORY" val="custom"/>
  <p:tag name="KSO_WM_UNIT_ID" val="custom305_4*a*1"/>
  <p:tag name="KSO_WM_UNIT_LAYERLEVEL" val="1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7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custom305_4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305"/>
  <p:tag name="KSO_WM_TEMPLATE_CATEGORY" val="custom"/>
</p:tagLst>
</file>

<file path=ppt/tags/tag171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TEMPLATE_PLACEHOLDER_POS" val="0,0,960,540"/>
  <p:tag name="KSO_WM_SLIDE_SUBTYPE" val="pureTxt"/>
  <p:tag name="KSO_WM_SLIDE_ITEM_CNT" val="0"/>
  <p:tag name="KSO_WM_TEMPLATE_INDEX" val="305"/>
  <p:tag name="KSO_WM_SLIDE_THEME_ID" val="20234730"/>
  <p:tag name="KSO_WM_SLIDE_INDEX" val="4"/>
  <p:tag name="KSO_WM_BEAUTIFY_FLAG" val="#wm#"/>
  <p:tag name="KSO_WM_TEMPLATE_CATEGORY" val="custom"/>
  <p:tag name="KSO_WM_SLIDE_ID" val="custom305_4"/>
  <p:tag name="KSO_WM_SLIDE_LAYOUT" val="a_f_i"/>
  <p:tag name="KSO_WM_SLIDE_LAYOUT_CNT" val="1_1_1"/>
</p:tagLst>
</file>

<file path=ppt/tags/tag172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17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35031_1*f*1"/>
  <p:tag name="KSO_WM_TEMPLATE_CATEGORY" val="custom"/>
  <p:tag name="KSO_WM_TEMPLATE_INDEX" val="20235031"/>
  <p:tag name="KSO_WM_UNIT_LAYERLEVEL" val="1"/>
  <p:tag name="KSO_WM_TAG_VERSION" val="3.0"/>
  <p:tag name="KSO_WM_BEAUTIFY_FLAG" val="#wm#"/>
  <p:tag name="KSO_WM_UNIT_VALUE" val="92"/>
  <p:tag name="KSO_WM_UNIT_TEXT_TYPE" val="1"/>
  <p:tag name="KSO_WM_UNIT_TEXT_LAYER_COUNT" val="1"/>
  <p:tag name="KSO_WM_UNIT_PRESET_TEXT" val="单击添加正文，文字是思想的提炼，为了最终演示发布的良好效果，请言简的阐述观点。根据需要可酌情增减文字，以便观者准确理解您所传达的信息，文字是您思想的提炼。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5031_1*i*1"/>
  <p:tag name="KSO_WM_TEMPLATE_CATEGORY" val="custom"/>
  <p:tag name="KSO_WM_TEMPLATE_INDEX" val="20235031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5714_1*l_h_i*1_1_3"/>
  <p:tag name="KSO_WM_TEMPLATE_CATEGORY" val="diagram"/>
  <p:tag name="KSO_WM_TEMPLATE_INDEX" val="2023571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6"/>
  <p:tag name="KSO_WM_UNIT_LINE_FORE_SCHEMECOLOR_INDEX" val="-2"/>
</p:tagLst>
</file>

<file path=ppt/tags/tag1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714_1*l_h_f*1_1_1"/>
  <p:tag name="KSO_WM_TEMPLATE_CATEGORY" val="diagram"/>
  <p:tag name="KSO_WM_TEMPLATE_INDEX" val="20235714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，文字是您思想的提炼，请言简意赅阐述内容。"/>
  <p:tag name="KSO_WM_UNIT_LINE_FORE_SCHEMECOLOR_INDEX" val="-2"/>
  <p:tag name="KSO_WM_UNIT_TEXT_FILL_FORE_SCHEMECOLOR_INDEX" val="1"/>
  <p:tag name="KSO_WM_UNIT_TEXT_FILL_TYPE" val="1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714_1*l_h_a*1_1_1"/>
  <p:tag name="KSO_WM_TEMPLATE_CATEGORY" val="diagram"/>
  <p:tag name="KSO_WM_TEMPLATE_INDEX" val="20235714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LINE_FORE_SCHEMECOLOR_INDEX" val="-2"/>
  <p:tag name="KSO_WM_UNIT_TEXT_FILL_FORE_SCHEMECOLOR_INDEX" val="1"/>
  <p:tag name="KSO_WM_UNIT_TEXT_FILL_TY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5714_1*l_h_i*1_1_1"/>
  <p:tag name="KSO_WM_TEMPLATE_CATEGORY" val="diagram"/>
  <p:tag name="KSO_WM_TEMPLATE_INDEX" val="20235714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-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5714_1*l_h_i*1_1_2"/>
  <p:tag name="KSO_WM_TEMPLATE_CATEGORY" val="diagram"/>
  <p:tag name="KSO_WM_TEMPLATE_INDEX" val="20235714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FORE_SCHEMECOLOR_INDEX" val="5"/>
  <p:tag name="KSO_WM_UNIT_FILL_FORE_SCHEMECOLOR_INDEX_BRIGHTNESS" val="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80.xml><?xml version="1.0" encoding="utf-8"?>
<p:tagLst xmlns:p="http://schemas.openxmlformats.org/presentationml/2006/main">
  <p:tag name="KSO_WM_UNIT_VALUE" val="151*1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5714_1*l_h_x*1_1_1"/>
  <p:tag name="KSO_WM_TEMPLATE_CATEGORY" val="diagram"/>
  <p:tag name="KSO_WM_TEMPLATE_INDEX" val="20235714"/>
  <p:tag name="KSO_WM_UNIT_LAYERLEVEL" val="1_1_1"/>
  <p:tag name="KSO_WM_TAG_VERSION" val="3.0"/>
  <p:tag name="KSO_WM_BEAUTIFY_FLAG" val="#wm#"/>
  <p:tag name="KSO_WM_DIAGRAM_VIRTUALLY_FRAME" val="{&quot;height&quot;:249.4499969482422,&quot;width&quot;:864.25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5714_1*l_h_i*1_2_3"/>
  <p:tag name="KSO_WM_TEMPLATE_CATEGORY" val="diagram"/>
  <p:tag name="KSO_WM_TEMPLATE_INDEX" val="20235714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6"/>
  <p:tag name="KSO_WM_UNIT_LINE_FORE_SCHEMECOLOR_INDEX" val="-2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714_1*l_h_f*1_2_1"/>
  <p:tag name="KSO_WM_TEMPLATE_CATEGORY" val="diagram"/>
  <p:tag name="KSO_WM_TEMPLATE_INDEX" val="20235714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编辑正文内容，文字是您思想的提炼，请言简意赅阐述内容。"/>
  <p:tag name="KSO_WM_UNIT_LINE_FORE_SCHEMECOLOR_INDEX" val="-2"/>
  <p:tag name="KSO_WM_UNIT_TEXT_FILL_FORE_SCHEMECOLOR_INDEX" val="1"/>
  <p:tag name="KSO_WM_UNIT_TEXT_FILL_TYPE" val="1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714_1*l_h_a*1_2_1"/>
  <p:tag name="KSO_WM_TEMPLATE_CATEGORY" val="diagram"/>
  <p:tag name="KSO_WM_TEMPLATE_INDEX" val="20235714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LINE_FORE_SCHEMECOLOR_INDEX" val="-2"/>
  <p:tag name="KSO_WM_UNIT_TEXT_FILL_FORE_SCHEMECOLOR_INDEX" val="1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5714_1*l_h_i*1_2_1"/>
  <p:tag name="KSO_WM_TEMPLATE_CATEGORY" val="diagram"/>
  <p:tag name="KSO_WM_TEMPLATE_INDEX" val="20235714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-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5714_1*l_h_i*1_2_2"/>
  <p:tag name="KSO_WM_TEMPLATE_CATEGORY" val="diagram"/>
  <p:tag name="KSO_WM_TEMPLATE_INDEX" val="20235714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6"/>
  <p:tag name="KSO_WM_DIAGRAM_MIN_ITEMCNT" val="2"/>
  <p:tag name="KSO_WM_DIAGRAM_VIRTUALLY_FRAME" val="{&quot;height&quot;:249.4499969482422,&quot;width&quot;:864.25}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FORE_SCHEMECOLOR_INDEX" val="5"/>
  <p:tag name="KSO_WM_UNIT_FILL_FORE_SCHEMECOLOR_INDEX_BRIGHTNESS" val="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</p:tagLst>
</file>

<file path=ppt/tags/tag186.xml><?xml version="1.0" encoding="utf-8"?>
<p:tagLst xmlns:p="http://schemas.openxmlformats.org/presentationml/2006/main">
  <p:tag name="KSO_WM_UNIT_VALUE" val="152*1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5714_1*l_h_x*1_2_1"/>
  <p:tag name="KSO_WM_TEMPLATE_CATEGORY" val="diagram"/>
  <p:tag name="KSO_WM_TEMPLATE_INDEX" val="20235714"/>
  <p:tag name="KSO_WM_UNIT_LAYERLEVEL" val="1_1_1"/>
  <p:tag name="KSO_WM_TAG_VERSION" val="3.0"/>
  <p:tag name="KSO_WM_BEAUTIFY_FLAG" val="#wm#"/>
  <p:tag name="KSO_WM_DIAGRAM_VIRTUALLY_FRAME" val="{&quot;height&quot;:249.4499969482422,&quot;width&quot;:864.25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5031_1*a*1"/>
  <p:tag name="KSO_WM_TEMPLATE_CATEGORY" val="custom"/>
  <p:tag name="KSO_WM_TEMPLATE_INDEX" val="20235031"/>
  <p:tag name="KSO_WM_UNIT_LAYERLEVEL" val="1"/>
  <p:tag name="KSO_WM_TAG_VERSION" val="3.0"/>
  <p:tag name="KSO_WM_BEAUTIFY_FLAG" val="#wm#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单击此处添加标题"/>
</p:tagLst>
</file>

<file path=ppt/tags/tag188.xml><?xml version="1.0" encoding="utf-8"?>
<p:tagLst xmlns:p="http://schemas.openxmlformats.org/presentationml/2006/main">
  <p:tag name="KSO_WM_SLIDE_ID" val="custom20235031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5031"/>
  <p:tag name="KSO_WM_SLIDE_TYPE" val="text"/>
  <p:tag name="KSO_WM_SLIDE_SUBTYPE" val="picTxt"/>
  <p:tag name="KSO_WM_SLIDE_SIZE" val="863.1*249.45"/>
  <p:tag name="KSO_WM_SLIDE_POSITION" val="49.95*224.4"/>
  <p:tag name="KSO_WM_SLIDE_LAYOUT" val="a_f_l"/>
  <p:tag name="KSO_WM_SLIDE_LAYOUT_CNT" val="1_1_1"/>
  <p:tag name="KSO_WM_SPECIAL_SOURCE" val="bdnull"/>
  <p:tag name="KSO_WM_DIAGRAM_GROUP_CODE" val="l1-1"/>
  <p:tag name="KSO_WM_SLIDE_DIAGTYPE" val="l"/>
</p:tagLst>
</file>

<file path=ppt/tags/tag189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19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19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19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VCG41N1313351878**1759468701964_55.139_21e4259e7904-slide-10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ai_match***1759468701964_55.139_21e4259e7904-slide-10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2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4*a*1"/>
  <p:tag name="KSO_WM_UNIT_LAYERLEVEL" val="1"/>
</p:tagLst>
</file>

<file path=ppt/tags/tag207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15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8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NEED_RESERVE" val="1"/>
  <p:tag name="KSO_WM_TEMPLATE_INDEX" val="305"/>
  <p:tag name="KSO_WM_TEMPLATE_CATEGORY" val="custom"/>
  <p:tag name="KSO_WM_UNIT_ID" val="custom305_4*i*6"/>
  <p:tag name="KSO_WM_UNIT_LAYERLEVEL" val="1"/>
</p:tagLst>
</file>

<file path=ppt/tags/tag20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custom305_4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305"/>
  <p:tag name="KSO_WM_TEMPLATE_CATEGORY" val="custom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TEMPLATE_INDEX" val="305"/>
  <p:tag name="KSO_WM_TEMPLATE_CATEGORY" val="custom"/>
</p:tagLst>
</file>

<file path=ppt/tags/tag210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TEMPLATE_PLACEHOLDER_POS" val="0,0,960,540"/>
  <p:tag name="KSO_WM_SLIDE_SUBTYPE" val="pureTxt"/>
  <p:tag name="KSO_WM_SLIDE_ITEM_CNT" val="0"/>
  <p:tag name="KSO_WM_TEMPLATE_INDEX" val="305"/>
  <p:tag name="KSO_WM_SLIDE_THEME_ID" val="20234730"/>
  <p:tag name="KSO_WM_SLIDE_INDEX" val="4"/>
  <p:tag name="KSO_WM_BEAUTIFY_FLAG" val="#wm#"/>
  <p:tag name="KSO_WM_TEMPLATE_CATEGORY" val="custom"/>
  <p:tag name="KSO_WM_SLIDE_ID" val="custom305_4"/>
  <p:tag name="KSO_WM_SLIDE_LAYOUT" val="a_f_i"/>
  <p:tag name="KSO_WM_SLIDE_LAYOUT_CNT" val="1_1_1"/>
</p:tagLst>
</file>

<file path=ppt/tags/tag211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TEMPLATE_INDEX" val="305"/>
  <p:tag name="KSO_WM_TEMPLATE_CATEGORY" val="custom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TEXT_TYPE" val="1"/>
  <p:tag name="KSO_WM_UNIT_VALUE" val="432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</p:tagLst>
</file>

<file path=ppt/tags/tag2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4*a*1"/>
  <p:tag name="KSO_WM_UNIT_LAYERLEVEL" val="1"/>
</p:tagLst>
</file>

<file path=ppt/tags/tag224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4969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25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NEED_RESERVE" val="1"/>
  <p:tag name="KSO_WM_TEMPLATE_INDEX" val="305"/>
  <p:tag name="KSO_WM_TEMPLATE_CATEGORY" val="custom"/>
  <p:tag name="KSO_WM_UNIT_ID" val="custom305_4*i*6"/>
  <p:tag name="KSO_WM_UNIT_LAYERLEVEL" val="1"/>
</p:tagLst>
</file>

<file path=ppt/tags/tag22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custom305_4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305"/>
  <p:tag name="KSO_WM_TEMPLATE_CATEGORY" val="custom"/>
</p:tagLst>
</file>

<file path=ppt/tags/tag227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TEMPLATE_PLACEHOLDER_POS" val="0,0,960,540"/>
  <p:tag name="KSO_WM_SLIDE_SUBTYPE" val="pureTxt"/>
  <p:tag name="KSO_WM_SLIDE_ITEM_CNT" val="0"/>
  <p:tag name="KSO_WM_TEMPLATE_INDEX" val="305"/>
  <p:tag name="KSO_WM_SLIDE_THEME_ID" val="20234730"/>
  <p:tag name="KSO_WM_SLIDE_INDEX" val="4"/>
  <p:tag name="KSO_WM_BEAUTIFY_FLAG" val="#wm#"/>
  <p:tag name="KSO_WM_TEMPLATE_CATEGORY" val="custom"/>
  <p:tag name="KSO_WM_SLIDE_ID" val="custom305_4"/>
  <p:tag name="KSO_WM_SLIDE_LAYOUT" val="a_f_i"/>
  <p:tag name="KSO_WM_SLIDE_LAYOUT_CNT" val="1_1_1"/>
</p:tagLst>
</file>

<file path=ppt/tags/tag228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229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TEMPLATE_INDEX" val="305"/>
  <p:tag name="KSO_WM_TEMPLATE_CATEGORY" val="custom"/>
</p:tagLst>
</file>

<file path=ppt/tags/tag230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ICTURE_SUBTYPE" val="b"/>
</p:tagLst>
</file>

<file path=ppt/tags/tag233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TEXT_TYPE" val="1"/>
  <p:tag name="KSO_WM_UNIT_TEXT_LAYER_COUNT" val="1"/>
  <p:tag name="KSO_WM_UNIT_PRESET_TEXT" val="单击此处添加文本具体内容，简明扼要地阐述您的观点。根据需要可酌情增减文字，以便观者准确地理解您传达的思想"/>
</p:tagLst>
</file>

<file path=ppt/tags/tag235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238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9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239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TEMPLATE_INDEX" val="305"/>
  <p:tag name="KSO_WM_TEMPLATE_CATEGORY" val="custom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35028_1*f*1"/>
  <p:tag name="KSO_WM_TEMPLATE_CATEGORY" val="custom"/>
  <p:tag name="KSO_WM_TEMPLATE_INDEX" val="20235028"/>
  <p:tag name="KSO_WM_UNIT_LAYERLEVEL" val="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4.8470350370632,&quot;top&quot;:118.22503937007873,&quot;width&quot;:558.4000244140626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theme_color_indexes&quot;:[5,5,5,5,5,5]}"/>
  <p:tag name="KSO_WM_UNIT_SUBTYPE" val="a"/>
  <p:tag name="KSO_WM_UNIT_NOCLEAR" val="0"/>
  <p:tag name="KSO_WM_UNIT_VALUE" val="102"/>
  <p:tag name="KSO_WM_BEAUTIFY_FLAG" val="#wm#"/>
  <p:tag name="KSO_WM_UNIT_TEXT_TYPE" val="1"/>
  <p:tag name="KSO_WM_UNIT_TEXT_LAYER_COUNT" val="1"/>
  <p:tag name="KSO_WM_UNIT_PRESET_TEXT" val="单击此处添加文本具体内容，简明扼要的阐述您的观点。根据需要可酌情增减文字，以便观者准确的理解您传达的思想。根据需要可酌情增减文字，以便观者准确的理解您传达的思想。"/>
</p:tagLst>
</file>

<file path=ppt/tags/tag2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3*l_h_f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UNIT_VALUE" val="4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思想，根据需要可酌情增减文字单击此处添加文本具体内容"/>
  <p:tag name="KSO_WM_UNIT_FILL_TYPE" val="3"/>
</p:tagLst>
</file>

<file path=ppt/tags/tag2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3*l_h_f*1_1_1"/>
  <p:tag name="KSO_WM_TEMPLATE_CATEGORY" val="diagram"/>
  <p:tag name="KSO_WM_TEMPLATE_INDEX" val="20232474"/>
  <p:tag name="KSO_WM_UNIT_LAYERLEVEL" val="1_1_1"/>
  <p:tag name="KSO_WM_TAG_VERSION" val="3.0"/>
  <p:tag name="KSO_WM_UNIT_VALUE" val="33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，根据需要可酌情增减文字单击此处添加文本具体内容"/>
  <p:tag name="KSO_WM_UNIT_FILL_TYPE" val="3"/>
</p:tagLst>
</file>

<file path=ppt/tags/tag2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3*l_h_f*1_3_1"/>
  <p:tag name="KSO_WM_TEMPLATE_CATEGORY" val="diagram"/>
  <p:tag name="KSO_WM_TEMPLATE_INDEX" val="20232474"/>
  <p:tag name="KSO_WM_UNIT_LAYERLEVEL" val="1_1_1"/>
  <p:tag name="KSO_WM_TAG_VERSION" val="3.0"/>
  <p:tag name="KSO_WM_UNIT_VALUE" val="44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，根据需要可酌情增减文字单击此处添加文本具体内容"/>
  <p:tag name="KSO_WM_UNIT_FILL_TYPE" val="3"/>
</p:tagLst>
</file>

<file path=ppt/tags/tag2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3*l_h_d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MH_PIC_SOURCE_TYPE" val="ai_match*VCG211359257636**1759468701964_55.139_21e4259e7904-slide-13"/>
</p:tagLst>
</file>

<file path=ppt/tags/tag2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3*l_h_a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4_3*l_h_i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</p:tagLst>
</file>

<file path=ppt/tags/tag2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3*l_h_a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3*l_h_d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MH_PIC_SOURCE_TYPE" val="ai_match***1759468701964_55.139_21e4259e7904-slide-13"/>
</p:tagLst>
</file>

<file path=ppt/tags/tag2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4_3*l_h_i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</p:tagLst>
</file>

<file path=ppt/tags/tag2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2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74_3*l_h_f*1_4_1"/>
  <p:tag name="KSO_WM_TEMPLATE_CATEGORY" val="diagram"/>
  <p:tag name="KSO_WM_TEMPLATE_INDEX" val="20232474"/>
  <p:tag name="KSO_WM_UNIT_LAYERLEVEL" val="1_1_1"/>
  <p:tag name="KSO_WM_TAG_VERSION" val="3.0"/>
  <p:tag name="KSO_WM_UNIT_VALUE" val="44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思想，根据需要可酌情增减文字单击此处添加文本具体内容"/>
  <p:tag name="KSO_WM_UNIT_FILL_TYPE" val="3"/>
</p:tagLst>
</file>

<file path=ppt/tags/tag2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3*l_h_a*1_3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3*l_h_d*1_3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</p:tagLst>
</file>

<file path=ppt/tags/tag2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4_3*l_h_i*1_3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</p:tagLst>
</file>

<file path=ppt/tags/tag2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74_3*l_h_a*1_4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2474_3*l_h_d*1_4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</p:tagLst>
</file>

<file path=ppt/tags/tag2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2474_3*l_h_i*1_4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</p:tagLst>
</file>

<file path=ppt/tags/tag25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4*a*1"/>
  <p:tag name="KSO_WM_UNIT_LAYERLEVEL" val="1"/>
</p:tagLst>
</file>

<file path=ppt/tags/tag258.xml><?xml version="1.0" encoding="utf-8"?>
<p:tagLst xmlns:p="http://schemas.openxmlformats.org/presentationml/2006/main">
  <p:tag name="KSO_WM_SLIDE_ID" val="custom2023502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850.197*286.41"/>
  <p:tag name="KSO_WM_SLIDE_POSITION" val="52.3032*213.4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028"/>
  <p:tag name="KSO_WM_SLIDE_LAYOUT" val="a_f_l"/>
  <p:tag name="KSO_WM_SLIDE_LAYOUT_CNT" val="1_1_1"/>
</p:tagLst>
</file>

<file path=ppt/tags/tag259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2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260.xml><?xml version="1.0" encoding="utf-8"?>
<p:tagLst xmlns:p="http://schemas.openxmlformats.org/presentationml/2006/main">
  <p:tag name="PICID" val="{9f531dc2-c6b6-4dae-bda7-fe161e94cbd6}"/>
  <p:tag name="KSO_WM_UNIT_VALUE" val="905*97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d"/>
  <p:tag name="KSO_WM_UNIT_INDEX" val="1"/>
  <p:tag name="KSO_WM_UNIT_ID" val="custom20235034_1*d*1"/>
  <p:tag name="KSO_WM_TEMPLATE_CATEGORY" val="custom"/>
  <p:tag name="KSO_WM_TEMPLATE_INDEX" val="20235034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  <p:tag name="picid" val="{b243406f-69b9-4e98-942d-097b43bd1de1}"/>
  <p:tag name="MH_PIC_SOURCE_TYPE" val="ai_match*TextGenerateImg**1759468701964_55.139_21e4259e7904-slide-14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custom20235034_1*f*1"/>
  <p:tag name="KSO_WM_TEMPLATE_CATEGORY" val="custom"/>
  <p:tag name="KSO_WM_TEMPLATE_INDEX" val="20235034"/>
  <p:tag name="KSO_WM_UNIT_LAYERLEVEL" val="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4.8470350370632,&quot;top&quot;:118.22503937007873,&quot;width&quot;:558.4000244140626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theme_color_indexes&quot;:[5,5,5,5,5,5]}"/>
  <p:tag name="KSO_WM_BEAUTIFY_FLAG" val="#wm#"/>
  <p:tag name="KSO_WM_UNIT_SUBTYPE" val="a"/>
  <p:tag name="KSO_WM_UNIT_TEXT_LAYER_COUNT" val="1"/>
  <p:tag name="KSO_WM_UNIT_NOCLEAR" val="0"/>
  <p:tag name="KSO_WM_UNIT_VALUE" val="118"/>
  <p:tag name="KSO_WM_UNIT_TEXT_TYPE" val="1"/>
  <p:tag name="KSO_WM_UNIT_LINE_FORE_SCHEMECOLOR_INDEX" val="5"/>
  <p:tag name="KSO_WM_UNIT_TEXT_FILL_FORE_SCHEMECOLOR_INDEX" val="13"/>
  <p:tag name="KSO_WM_UNIT_TEXT_FILL_TYPE" val="1"/>
  <p:tag name="KSO_WM_UNIT_USESOURCEFORMAT_APPLY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i"/>
  <p:tag name="KSO_WM_UNIT_INDEX" val="1_1"/>
  <p:tag name="KSO_WM_UNIT_ID" val="diagram20235657_3*m_i*1_1"/>
  <p:tag name="KSO_WM_TEMPLATE_CATEGORY" val="diagram"/>
  <p:tag name="KSO_WM_TEMPLATE_INDEX" val="20235657"/>
  <p:tag name="KSO_WM_UNIT_LAYERLEVEL" val="1_1"/>
  <p:tag name="KSO_WM_TAG_VERSION" val="3.0"/>
  <p:tag name="KSO_WM_BEAUTIFY_FLAG" val="#wm#"/>
  <p:tag name="KSO_WM_DIAGRAM_GROUP_CODE" val="m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5657_3*m_h_i*1_1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</p:tagLst>
</file>

<file path=ppt/tags/tag2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35657_3*m_h_a*1_1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26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5657_3*m_h_f*1_1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VALUE" val="84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5657_3*m_h_i*1_1_2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35657_3*m_h_i*1_3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</p:tagLst>
</file>

<file path=ppt/tags/tag2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35657_3*m_h_a*1_3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26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5657_3*m_h_f*1_3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VALUE" val="84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</p:tagLst>
</file>

<file path=ppt/tags/tag2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35657_3*m_h_i*1_2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35657_3*m_h_a*1_2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27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5657_3*m_h_f*1_2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VALUE" val="84"/>
  <p:tag name="KSO_WM_UNIT_PRESET_TEXT" val="请单击此处输入你的正文具体内容，文字是您思想的提炼，为了最终演示发布的良好效果，可酌情增减你的文字。"/>
  <p:tag name="KSO_WM_UNIT_TEXT_FILL_FORE_SCHEMECOLOR_INDEX" val="1"/>
  <p:tag name="KSO_WM_UNIT_TEXT_FILL_TYPE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5657_3*m_h_i*1_2_2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35657_3*m_h_i*1_4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35657_3*m_h_a*1_4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27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35657_3*m_h_f*1_4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VALUE" val="84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5657_3*m_h_i*1_3_2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74.04998779296875,&quot;width&quot;:552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35034_1*a*1"/>
  <p:tag name="KSO_WM_TEMPLATE_CATEGORY" val="custom"/>
  <p:tag name="KSO_WM_TEMPLATE_INDEX" val="20235034"/>
  <p:tag name="KSO_WM_UNIT_LAYERLEVEL" val="1"/>
  <p:tag name="KSO_WM_TAG_VERSION" val="3.0"/>
  <p:tag name="KSO_WM_BEAUTIFY_FLAG" val="#wm#"/>
  <p:tag name="KSO_WM_UNIT_VALUE" val="29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单击此处添加标题"/>
</p:tagLst>
</file>

<file path=ppt/tags/tag279.xml><?xml version="1.0" encoding="utf-8"?>
<p:tagLst xmlns:p="http://schemas.openxmlformats.org/presentationml/2006/main">
  <p:tag name="KSO_WM_SLIDE_ITEM_CNT" val="3"/>
  <p:tag name="RESOURCE_RECORD_KEY" val="{&quot;65&quot;:[3],&quot;70&quot;:[3313603]}"/>
  <p:tag name="KSO_WM_SLIDE_ID" val="custom20235034_1"/>
  <p:tag name="KSO_WM_TEMPLATE_SUBCATEGORY" val="0"/>
  <p:tag name="KSO_WM_TEMPLATE_MASTER_TYPE" val="0"/>
  <p:tag name="KSO_WM_TEMPLATE_COLOR_TYPE" val="0"/>
  <p:tag name="KSO_WM_SLIDE_INDEX" val="1"/>
  <p:tag name="KSO_WM_DIAGRAM_GROUP_CODE" val="m1-1"/>
  <p:tag name="KSO_WM_SLIDE_DIAGTYPE" val="m"/>
  <p:tag name="KSO_WM_TAG_VERSION" val="3.0"/>
  <p:tag name="KSO_WM_BEAUTIFY_FLAG" val="#wm#"/>
  <p:tag name="KSO_WM_TEMPLATE_CATEGORY" val="custom"/>
  <p:tag name="KSO_WM_TEMPLATE_INDEX" val="20235034"/>
  <p:tag name="KSO_WM_SLIDE_LAYOUT" val="a_d_f_m"/>
  <p:tag name="KSO_WM_SLIDE_LAYOUT_CNT" val="1_1_1_1"/>
  <p:tag name="KSO_WM_SLIDE_TYPE" val="text"/>
  <p:tag name="KSO_WM_SLIDE_SUBTYPE" val="picTxt"/>
  <p:tag name="KSO_WM_SLIDE_SIZE" val="552.2*273.95"/>
  <p:tag name="KSO_WM_SLIDE_POSITION" val="360.2*217.9"/>
</p:tagLst>
</file>

<file path=ppt/tags/tag2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280.xml><?xml version="1.0" encoding="utf-8"?>
<p:tagLst xmlns:p="http://schemas.openxmlformats.org/presentationml/2006/main">
  <p:tag name="KSO_WM_BEAUTIFY_FLAG" val="#wm#"/>
  <p:tag name="KSO_WM_TEMPLATE_CATEGORY" val="custom"/>
  <p:tag name="KSO_WM_TEMPLATE_INDEX" val="20235034"/>
</p:tagLst>
</file>

<file path=ppt/tags/tag281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35028_1*f*1"/>
  <p:tag name="KSO_WM_TEMPLATE_CATEGORY" val="custom"/>
  <p:tag name="KSO_WM_TEMPLATE_INDEX" val="20235028"/>
  <p:tag name="KSO_WM_UNIT_LAYERLEVEL" val="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4.8470350370632,&quot;top&quot;:118.22503937007873,&quot;width&quot;:558.4000244140626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theme_color_indexes&quot;:[5,5,5,5,5,5]}"/>
  <p:tag name="KSO_WM_UNIT_SUBTYPE" val="a"/>
  <p:tag name="KSO_WM_UNIT_NOCLEAR" val="0"/>
  <p:tag name="KSO_WM_UNIT_VALUE" val="102"/>
  <p:tag name="KSO_WM_BEAUTIFY_FLAG" val="#wm#"/>
  <p:tag name="KSO_WM_UNIT_TEXT_TYPE" val="1"/>
  <p:tag name="KSO_WM_UNIT_TEXT_LAYER_COUNT" val="1"/>
  <p:tag name="KSO_WM_UNIT_PRESET_TEXT" val="单击此处添加文本具体内容，简明扼要的阐述您的观点。根据需要可酌情增减文字，以便观者准确的理解您传达的思想。根据需要可酌情增减文字，以便观者准确的理解您传达的思想。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3*l_h_f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UNIT_VALUE" val="4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思想，根据需要可酌情增减文字单击此处添加文本具体内容"/>
  <p:tag name="KSO_WM_UNIT_FILL_TYPE" val="3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3*l_h_f*1_1_1"/>
  <p:tag name="KSO_WM_TEMPLATE_CATEGORY" val="diagram"/>
  <p:tag name="KSO_WM_TEMPLATE_INDEX" val="20232474"/>
  <p:tag name="KSO_WM_UNIT_LAYERLEVEL" val="1_1_1"/>
  <p:tag name="KSO_WM_TAG_VERSION" val="3.0"/>
  <p:tag name="KSO_WM_UNIT_VALUE" val="33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，根据需要可酌情增减文字单击此处添加文本具体内容"/>
  <p:tag name="KSO_WM_UNIT_FILL_TYPE" val="3"/>
</p:tagLst>
</file>

<file path=ppt/tags/tag2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3*l_h_f*1_3_1"/>
  <p:tag name="KSO_WM_TEMPLATE_CATEGORY" val="diagram"/>
  <p:tag name="KSO_WM_TEMPLATE_INDEX" val="20232474"/>
  <p:tag name="KSO_WM_UNIT_LAYERLEVEL" val="1_1_1"/>
  <p:tag name="KSO_WM_TAG_VERSION" val="3.0"/>
  <p:tag name="KSO_WM_UNIT_VALUE" val="44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，根据需要可酌情增减文字单击此处添加文本具体内容"/>
  <p:tag name="KSO_WM_UNIT_FILL_TYPE" val="3"/>
</p:tagLst>
</file>

<file path=ppt/tags/tag2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3*l_h_d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MH_PIC_SOURCE_TYPE" val="ai_match*VCG41N515169775**1759468701964_55.139_21e4259e7904-slide-15"/>
</p:tagLst>
</file>

<file path=ppt/tags/tag2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3*l_h_a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4_3*l_h_i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</p:tagLst>
</file>

<file path=ppt/tags/tag2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3*l_h_a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2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3*l_h_d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MH_PIC_SOURCE_TYPE" val="ai_match***1759468701964_55.139_21e4259e7904-slide-15"/>
</p:tagLst>
</file>

<file path=ppt/tags/tag2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4_3*l_h_i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</p:tagLst>
</file>

<file path=ppt/tags/tag2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74_3*l_h_f*1_4_1"/>
  <p:tag name="KSO_WM_TEMPLATE_CATEGORY" val="diagram"/>
  <p:tag name="KSO_WM_TEMPLATE_INDEX" val="20232474"/>
  <p:tag name="KSO_WM_UNIT_LAYERLEVEL" val="1_1_1"/>
  <p:tag name="KSO_WM_TAG_VERSION" val="3.0"/>
  <p:tag name="KSO_WM_UNIT_VALUE" val="44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思想，根据需要可酌情增减文字单击此处添加文本具体内容"/>
  <p:tag name="KSO_WM_UNIT_FILL_TYPE" val="3"/>
</p:tagLst>
</file>

<file path=ppt/tags/tag2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3*l_h_a*1_3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3*l_h_d*1_3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MH_PIC_SOURCE_TYPE" val="ai_match***1759468701964_55.139_21e4259e7904-slide-15"/>
</p:tagLst>
</file>

<file path=ppt/tags/tag2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4_3*l_h_i*1_3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</p:tagLst>
</file>

<file path=ppt/tags/tag2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74_3*l_h_a*1_4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2474_3*l_h_d*1_4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MH_PIC_SOURCE_TYPE" val="ai_match***1759468701964_55.139_21e4259e7904-slide-15"/>
</p:tagLst>
</file>

<file path=ppt/tags/tag2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2474_3*l_h_i*1_4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</p:tagLst>
</file>

<file path=ppt/tags/tag2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4*a*1"/>
  <p:tag name="KSO_WM_UNIT_LAYERLEVEL" val="1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3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300.xml><?xml version="1.0" encoding="utf-8"?>
<p:tagLst xmlns:p="http://schemas.openxmlformats.org/presentationml/2006/main">
  <p:tag name="KSO_WM_SLIDE_ID" val="custom2023502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850.197*286.41"/>
  <p:tag name="KSO_WM_SLIDE_POSITION" val="52.3032*213.4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028"/>
  <p:tag name="KSO_WM_SLIDE_LAYOUT" val="a_f_l"/>
  <p:tag name="KSO_WM_SLIDE_LAYOUT_CNT" val="1_1_1"/>
</p:tagLst>
</file>

<file path=ppt/tags/tag301.xml><?xml version="1.0" encoding="utf-8"?>
<p:tagLst xmlns:p="http://schemas.openxmlformats.org/presentationml/2006/main">
  <p:tag name="KSO_WM_UNIT_TYPE" val="d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5*d*1"/>
  <p:tag name="KSO_WM_UNIT_LAYERLEVEL" val="1"/>
</p:tagLst>
</file>

<file path=ppt/tags/tag302.xml><?xml version="1.0" encoding="utf-8"?>
<p:tagLst xmlns:p="http://schemas.openxmlformats.org/presentationml/2006/main">
  <p:tag name="KSO_WM_UNIT_TYPE" val="d"/>
  <p:tag name="KSO_WM_UNIT_INDEX" val="2"/>
  <p:tag name="KSO_WM_BEAUTIFY_FLAG" val="#wm#"/>
  <p:tag name="KSO_WM_TAG_VERSION" val="3.0"/>
  <p:tag name="KSO_WM_TEMPLATE_INDEX" val="305"/>
  <p:tag name="KSO_WM_TEMPLATE_CATEGORY" val="custom"/>
  <p:tag name="KSO_WM_UNIT_ID" val="custom305_5*d*2"/>
  <p:tag name="KSO_WM_UNIT_LAYERLEVEL" val="1"/>
</p:tagLst>
</file>

<file path=ppt/tags/tag3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5*a*1"/>
  <p:tag name="KSO_WM_UNIT_LAYERLEVEL" val="1"/>
</p:tagLst>
</file>

<file path=ppt/tags/tag30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5*f*1"/>
  <p:tag name="KSO_WM_UNIT_LAYERLEVEL" val="1"/>
</p:tagLst>
</file>

<file path=ppt/tags/tag305.xml><?xml version="1.0" encoding="utf-8"?>
<p:tagLst xmlns:p="http://schemas.openxmlformats.org/presentationml/2006/main">
  <p:tag name="KSO_WM_UNIT_TYPE" val="i"/>
  <p:tag name="KSO_WM_DECORATE_TYPE" val="i_cd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5*i*1"/>
  <p:tag name="KSO_WM_UNIT_LAYERLEVEL" val="1"/>
</p:tagLst>
</file>

<file path=ppt/tags/tag306.xml><?xml version="1.0" encoding="utf-8"?>
<p:tagLst xmlns:p="http://schemas.openxmlformats.org/presentationml/2006/main">
  <p:tag name="KSO_WM_UNIT_TYPE" val="i"/>
  <p:tag name="KSO_WM_DECORATE_TYPE" val="i_qr"/>
  <p:tag name="KSO_WM_UNIT_INDEX" val="2"/>
  <p:tag name="KSO_WM_BEAUTIFY_FLAG" val="#wm#"/>
  <p:tag name="KSO_WM_TAG_VERSION" val="3.0"/>
  <p:tag name="KSO_WM_TEMPLATE_INDEX" val="305"/>
  <p:tag name="KSO_WM_TEMPLATE_CATEGORY" val="custom"/>
  <p:tag name="KSO_WM_UNIT_ID" val="custom305_5*i*2"/>
  <p:tag name="KSO_WM_UNIT_LAYERLEVEL" val="1"/>
</p:tagLst>
</file>

<file path=ppt/tags/tag307.xml><?xml version="1.0" encoding="utf-8"?>
<p:tagLst xmlns:p="http://schemas.openxmlformats.org/presentationml/2006/main">
  <p:tag name="KSO_WM_UNIT_TYPE" val="d"/>
  <p:tag name="KSO_WM_UNIT_INDEX" val="3"/>
  <p:tag name="KSO_WM_BEAUTIFY_FLAG" val="#wm#"/>
  <p:tag name="KSO_WM_TAG_VERSION" val="3.0"/>
  <p:tag name="KSO_WM_TEMPLATE_INDEX" val="305"/>
  <p:tag name="KSO_WM_TEMPLATE_CATEGORY" val="custom"/>
  <p:tag name="KSO_WM_UNIT_ID" val="custom305_5*d*3"/>
  <p:tag name="KSO_WM_UNIT_LAYERLEVEL" val="1"/>
</p:tagLst>
</file>

<file path=ppt/tags/tag308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TEMPLATE_PLACEHOLDER_POS" val="170,187.5,350,436.875"/>
  <p:tag name="KSO_WM_SLIDE_SUBTYPE" val="pureTxt"/>
  <p:tag name="KSO_WM_SLIDE_ITEM_CNT" val="0"/>
  <p:tag name="KSO_WM_TEMPLATE_INDEX" val="305"/>
  <p:tag name="KSO_WM_SLIDE_THEME_ID" val="20239426"/>
  <p:tag name="KSO_WM_SLIDE_INDEX" val="5"/>
  <p:tag name="KSO_WM_BEAUTIFY_FLAG" val="#wm#"/>
  <p:tag name="KSO_WM_TEMPLATE_CATEGORY" val="custom"/>
  <p:tag name="KSO_WM_SLIDE_ID" val="custom305_5"/>
  <p:tag name="KSO_WM_SLIDE_LAYOUT" val="a_d_f_i"/>
  <p:tag name="KSO_WM_SLIDE_LAYOUT_CNT" val="1_3_1_2"/>
</p:tagLst>
</file>

<file path=ppt/tags/tag309.xml><?xml version="1.0" encoding="utf-8"?>
<p:tagLst xmlns:p="http://schemas.openxmlformats.org/presentationml/2006/main">
  <p:tag name="KSO_WM_PRESENTATION_SOURCE" val="WPPAIGeneratePPT"/>
</p:tagLst>
</file>

<file path=ppt/tags/tag3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1*a*1"/>
  <p:tag name="KSO_WM_UNIT_LAYERLEVEL" val="1"/>
</p:tagLst>
</file>

<file path=ppt/tags/tag33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TEMPLATE_PLACEHOLDER_POS" val="32,270,496,405"/>
  <p:tag name="KSO_WM_SLIDE_SUBTYPE" val="pureTxt"/>
  <p:tag name="KSO_WM_SLIDE_ITEM_CNT" val="0"/>
  <p:tag name="KSO_WM_TEMPLATE_INDEX" val="305"/>
  <p:tag name="KSO_WM_SLIDE_THEME_ID" val="20234702"/>
  <p:tag name="KSO_WM_SLIDE_INDEX" val="1"/>
  <p:tag name="KSO_WM_BEAUTIFY_FLAG" val="#wm#"/>
  <p:tag name="KSO_WM_TEMPLATE_CATEGORY" val="custom"/>
  <p:tag name="KSO_WM_TEMPLATE_THUMBS_INDEX" val="1、5"/>
  <p:tag name="KSO_WM_SLIDE_ID" val="custom305_1"/>
  <p:tag name="KSO_WM_SLIDE_LAYOUT" val="a"/>
  <p:tag name="KSO_WM_SLIDE_LAYOUT_CNT" val="1"/>
</p:tagLst>
</file>

<file path=ppt/tags/tag34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35.xml><?xml version="1.0" encoding="utf-8"?>
<p:tagLst xmlns:p="http://schemas.openxmlformats.org/presentationml/2006/main">
  <p:tag name="KSO_WM_UNIT_VALUE" val="1903*153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97_1*d*1"/>
  <p:tag name="KSO_WM_TEMPLATE_CATEGORY" val="custom"/>
  <p:tag name="KSO_WM_TEMPLATE_INDEX" val="20233597"/>
  <p:tag name="KSO_WM_UNIT_LAYERLEVEL" val="1"/>
  <p:tag name="KSO_WM_TAG_VERSION" val="3.0"/>
  <p:tag name="KSO_WM_BEAUTIFY_FLAG" val="#wm#"/>
  <p:tag name="KSO_WM_UNIT_PICTURE_SUBTYPE" val="b"/>
  <p:tag name="MH_PIC_SOURCE_TYPE" val="ai_match*TextGenerateImg**1759468701964_55.139_21e4259e7904-slide-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3*l_i*1_1"/>
  <p:tag name="KSO_WM_TEMPLATE_CATEGORY" val="diagram"/>
  <p:tag name="KSO_WM_TEMPLATE_INDEX" val="20235410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410_3*l_h_f*1_1_1"/>
  <p:tag name="KSO_WM_TEMPLATE_CATEGORY" val="diagram"/>
  <p:tag name="KSO_WM_TEMPLATE_INDEX" val="20235410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，请尽量言简意赅的阐述观点。根据需要可酌情增减文字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410_3*l_h_a*1_1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410_3*l_h_f*1_2_1"/>
  <p:tag name="KSO_WM_TEMPLATE_CATEGORY" val="diagram"/>
  <p:tag name="KSO_WM_TEMPLATE_INDEX" val="20235410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你的正文，为了最终演示发布的良好效果，根据需要可酌情增减文字，以便观者可以准确理解您所传达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410_3*l_h_a*1_2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0_3*l_h_i*1_1_1"/>
  <p:tag name="KSO_WM_UNIT_INDEX" val="1_1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3*l_h_x*1_1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UNIT_VALUE" val="74*74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0_3*l_h_i*1_2_1"/>
  <p:tag name="KSO_WM_UNIT_INDEX" val="1_2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3*l_h_x*1_2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UNIT_VALUE" val="74*74"/>
  <p:tag name="KSO_WM_DIAGRAM_GROUP_CODE" val="l1-1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410_3*l_h_f*1_3_1"/>
  <p:tag name="KSO_WM_TEMPLATE_CATEGORY" val="diagram"/>
  <p:tag name="KSO_WM_TEMPLATE_INDEX" val="20235410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输入正文，文字是您思想的提炼，为了最终演示发布的良好效果，请言简的阐述观点。以便观者可以准确理解您所传达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410_3*l_h_a*1_3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5410_3*l_h_f*1_4_1"/>
  <p:tag name="KSO_WM_TEMPLATE_CATEGORY" val="diagram"/>
  <p:tag name="KSO_WM_TEMPLATE_INDEX" val="20235410"/>
  <p:tag name="KSO_WM_UNIT_LAYERLEVEL" val="1_1_1"/>
  <p:tag name="KSO_WM_TAG_VERSION" val="3.0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正文，文字是您思想的提炼，为了最终演示发布的良好效果，根据需要可酌情增减文字，以便观者准确理解您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5410_3*l_h_a*1_4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0_3*l_h_i*1_3_1"/>
  <p:tag name="KSO_WM_UNIT_INDEX" val="1_3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0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0_3*l_h_i*1_4_1"/>
  <p:tag name="KSO_WM_UNIT_INDEX" val="1_4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3*l_h_x*1_3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UNIT_VALUE" val="74*74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0_3*l_h_x*1_4_1"/>
  <p:tag name="KSO_WM_TEMPLATE_CATEGORY" val="diagram"/>
  <p:tag name="KSO_WM_TEMPLATE_INDEX" val="20235410"/>
  <p:tag name="KSO_WM_UNIT_LAYERLEVEL" val="1_1_1"/>
  <p:tag name="KSO_WM_TAG_VERSION" val="3.0"/>
  <p:tag name="KSO_WM_BEAUTIFY_FLAG" val="#wm#"/>
  <p:tag name="KSO_WM_UNIT_VALUE" val="74*74"/>
  <p:tag name="KSO_WM_DIAGRAM_GROUP_CODE" val="l1-1"/>
  <p:tag name="KSO_WM_UNIT_TYPE" val="l_h_x"/>
  <p:tag name="KSO_WM_UNIT_INDEX" val="1_4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60.8500061035156,&quot;width&quot;:409.924957275390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597_1*a*1"/>
  <p:tag name="KSO_WM_TEMPLATE_CATEGORY" val="custom"/>
  <p:tag name="KSO_WM_TEMPLATE_INDEX" val="20233597"/>
  <p:tag name="KSO_WM_UNIT_LAYERLEVEL" val="1"/>
  <p:tag name="KSO_WM_TAG_VERSION" val="3.0"/>
  <p:tag name="KSO_WM_BEAUTIFY_FLAG" val="#wm#"/>
  <p:tag name="KSO_WM_UNIT_VALUE" val="30"/>
  <p:tag name="KSO_WM_DIAGRAM_GROUP_CODE" val="l1-1"/>
</p:tagLst>
</file>

<file path=ppt/tags/tag54.xml><?xml version="1.0" encoding="utf-8"?>
<p:tagLst xmlns:p="http://schemas.openxmlformats.org/presentationml/2006/main">
  <p:tag name="KSO_WM_SLIDE_ID" val="custom20233597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3597"/>
  <p:tag name="KSO_WM_SLIDE_TYPE" val="text"/>
  <p:tag name="KSO_WM_SLIDE_SUBTYPE" val="picTxt"/>
  <p:tag name="KSO_WM_SLIDE_SIZE" val="408.15*360.15"/>
  <p:tag name="KSO_WM_SLIDE_POSITION" val="50.475*132.6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5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1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LINE_FORE_SCHEMECOLOR_INDEX" val="13"/>
  <p:tag name="MH_PIC_SOURCE_TYPE" val="ai_match*VCG41N1350069731**1759468701964_55.139_21e4259e7904-slide-1"/>
</p:tagLst>
</file>

<file path=ppt/tags/tag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2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2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2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ai_match***1759468701964_55.139_21e4259e7904-slide-1"/>
</p:tagLst>
</file>

<file path=ppt/tags/tag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2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2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3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FILL_TYPE" val="1"/>
  <p:tag name="KSO_WM_UNIT_FILL_FORE_SCHEMECOLOR_INDEX" val="5"/>
  <p:tag name="KSO_WM_UNIT_FILL_FORE_SCHEMECOLOR_INDEX_BRIGHTNESS" val="0"/>
  <p:tag name="KSO_WM_UNIT_LINE_FORE_SCHEMECOLOR_INDEX" val="13"/>
</p:tagLst>
</file>

<file path=ppt/tags/tag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7_2*l_h_f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47_2*l_h_a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6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4*a*1"/>
  <p:tag name="KSO_WM_UNIT_LAYERLEVEL" val="1"/>
</p:tagLst>
</file>

<file path=ppt/tags/tag66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7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67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75_1*i*1"/>
  <p:tag name="KSO_WM_TEMPLATE_CATEGORY" val="custom"/>
  <p:tag name="KSO_WM_TEMPLATE_INDEX" val="20231775"/>
  <p:tag name="KSO_WM_UNIT_LAYERLEVEL" val="1"/>
  <p:tag name="KSO_WM_TAG_VERSION" val="3.0"/>
  <p:tag name="KSO_WM_BEAUTIFY_FLAG" val="#wm#"/>
  <p:tag name="KSO_WM_UNIT_USESOURCEFORMAT_APPLY" val="1"/>
  <p:tag name="picid" val="{46e31372-7b72-464a-a1c7-7db673410f1f}"/>
</p:tagLst>
</file>

<file path=ppt/tags/tag69.xml><?xml version="1.0" encoding="utf-8"?>
<p:tagLst xmlns:p="http://schemas.openxmlformats.org/presentationml/2006/main">
  <p:tag name="KSO_WM_UNIT_VALUE" val="855*9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75_1*d*1"/>
  <p:tag name="KSO_WM_TEMPLATE_CATEGORY" val="custom"/>
  <p:tag name="KSO_WM_TEMPLATE_INDEX" val="20231775"/>
  <p:tag name="KSO_WM_UNIT_LAYERLEVEL" val="1"/>
  <p:tag name="KSO_WM_TAG_VERSION" val="3.0"/>
  <p:tag name="KSO_WM_BEAUTIFY_FLAG" val="#wm#"/>
  <p:tag name="KSO_WM_UNIT_USESOURCEFORMAT_APPLY" val="1"/>
  <p:tag name="KSO_WM_UNIT_PICTURE_SUBTYPE" val="b"/>
  <p:tag name="picid" val="{3699cff3-243f-4a20-9a27-34213326ec45}"/>
  <p:tag name="MH_PIC_SOURCE_TYPE" val="ai_match*TextGenerateImg**1759468701964_55.139_21e4259e7904-slide-2"/>
</p:tagLst>
</file>

<file path=ppt/tags/tag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35639_1*l_i*1_1"/>
  <p:tag name="KSO_WM_TEMPLATE_CATEGORY" val="diagram"/>
  <p:tag name="KSO_WM_TEMPLATE_INDEX" val="2023563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5639_1*l_h_i*1_1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72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5639_1*l_h_i*1_1_2"/>
  <p:tag name="KSO_WM_TEMPLATE_CATEGORY" val="diagram"/>
  <p:tag name="KSO_WM_TEMPLATE_INDEX" val="2023563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39_1*l_h_a*1_1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39_1*l_h_f*1_1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请尽量言简意赅地阐述您的内容观点。"/>
  <p:tag name="KSO_WM_UNIT_TEXT_FILL_FORE_SCHEMECOLOR_INDEX" val="1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5639_1*l_h_i*1_2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76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5639_1*l_h_i*1_2_2"/>
  <p:tag name="KSO_WM_TEMPLATE_CATEGORY" val="diagram"/>
  <p:tag name="KSO_WM_TEMPLATE_INDEX" val="2023563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39_1*l_h_a*1_2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639_1*l_h_f*1_2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请尽量言简意赅地阐述您的内容观点。"/>
  <p:tag name="KSO_WM_UNIT_TEXT_FILL_FORE_SCHEMECOLOR_INDEX" val="1"/>
  <p:tag name="KSO_WM_UNIT_TEXT_FILL_TYPE" val="1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  <p:tag name="KSO_WM_TEMPLATE_INDEX" val="20231775"/>
  <p:tag name="KSO_WM_UNIT_ID" val="custom20231775_1*a*1"/>
  <p:tag name="KSO_WM_UNIT_PRESET_TEXT" val="单击此处添加标题"/>
  <p:tag name="KSO_WM_UNIT_TEXT_TYPE" val="1"/>
</p:tagLst>
</file>

<file path=ppt/tags/tag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8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2.189*360"/>
  <p:tag name="KSO_WM_SLIDE_POSITION" val="360.3*131.9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75"/>
  <p:tag name="KSO_WM_TEMPLATE_SUBCATEGORY" val="0"/>
  <p:tag name="KSO_WM_SLIDE_INDEX" val="1"/>
  <p:tag name="KSO_WM_TAG_VERSION" val="3.0"/>
  <p:tag name="KSO_WM_SLIDE_ID" val="custom20231775_1"/>
  <p:tag name="KSO_WM_SLIDE_ITEM_CNT" val="3"/>
</p:tagLst>
</file>

<file path=ppt/tags/tag81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</p:tagLst>
</file>

<file path=ppt/tags/tag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PICTURE_SUBTYPE" val="b"/>
  <p:tag name="MH_PIC_SOURCE_TYPE" val="ai_match*VCG41N1309327770**1759468701964_55.139_21e4259e7904-slide-3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</p:tagLst>
</file>

<file path=ppt/tags/tag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TEXT_LAYER_COUNT" val="1"/>
</p:tagLst>
</file>

<file path=ppt/tags/tag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PICTURE_SUBTYPE" val="b"/>
  <p:tag name="MH_PIC_SOURCE_TYPE" val="ai_match***1759468701964_55.139_21e4259e7904-slide-3"/>
</p:tagLst>
</file>

<file path=ppt/tags/tag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INDEX" val="305"/>
  <p:tag name="KSO_WM_TEMPLATE_CATEGORY" val="custom"/>
</p:tagLst>
</file>

<file path=ppt/tags/tag9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TEMPLATE_INDEX" val="305"/>
  <p:tag name="KSO_WM_TEMPLATE_CATEGORY" val="custom"/>
  <p:tag name="KSO_WM_UNIT_ID" val="custom305_4*a*1"/>
  <p:tag name="KSO_WM_UNIT_LAYERLEVEL" val="1"/>
</p:tagLst>
</file>

<file path=ppt/tags/tag91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92.xml><?xml version="1.0" encoding="utf-8"?>
<p:tagLst xmlns:p="http://schemas.openxmlformats.org/presentationml/2006/main">
  <p:tag name="KSO_WM_UNIT_TYPE" val="i"/>
  <p:tag name="KSO_WM_DECORATE_TYPE" val="i_bg"/>
  <p:tag name="KSO_WM_UNIT_INDEX" val="6"/>
  <p:tag name="KSO_WM_BEAUTIFY_FLAG" val="#wm#"/>
  <p:tag name="KSO_WM_TAG_VERSION" val="3.0"/>
  <p:tag name="KSO_WM_TEMPLATE_INDEX" val="305"/>
  <p:tag name="KSO_WM_TEMPLATE_CATEGORY" val="custom"/>
  <p:tag name="KSO_WM_UNIT_ID" val="custom305_4*i*6"/>
  <p:tag name="KSO_WM_UNIT_LAYERLEVEL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93_1*d*1"/>
  <p:tag name="KSO_WM_TEMPLATE_CATEGORY" val="custom"/>
  <p:tag name="KSO_WM_TEMPLATE_INDEX" val="20233593"/>
  <p:tag name="KSO_WM_UNIT_LAYERLEVEL" val="1"/>
  <p:tag name="KSO_WM_TAG_VERSION" val="3.0"/>
  <p:tag name="KSO_WM_BEAUTIFY_FLAG" val="#wm#"/>
  <p:tag name="KSO_WM_UNIT_VALUE" val="1265*1948"/>
  <p:tag name="KSO_WM_UNIT_PICTURE_SUBTYPE" val="a"/>
  <p:tag name="MH_PIC_SOURCE_TYPE" val="ai_match*TextGenerateImg**1759468701964_55.139_21e4259e7904-slide-4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i*1_1"/>
  <p:tag name="KSO_WM_TEMPLATE_CATEGORY" val="diagram"/>
  <p:tag name="KSO_WM_TEMPLATE_INDEX" val="2023559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75,&quot;width&quot;:264.2000122070312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f*1_1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PRESET_TEXT" val="单击此处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60.75,&quot;width&quot;:264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a*1_1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60.75,&quot;width&quot;:264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f*1_2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PRESET_TEXT" val="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60.75,&quot;width&quot;:264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a*1_2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60.75,&quot;width&quot;:264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i*1_1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0.75,&quot;width&quot;:264.20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光庭标准配色">
      <a:dk1>
        <a:srgbClr val="000000"/>
      </a:dk1>
      <a:lt1>
        <a:srgbClr val="FFFFFF"/>
      </a:lt1>
      <a:dk2>
        <a:srgbClr val="727171"/>
      </a:dk2>
      <a:lt2>
        <a:srgbClr val="8F97AA"/>
      </a:lt2>
      <a:accent1>
        <a:srgbClr val="E61932"/>
      </a:accent1>
      <a:accent2>
        <a:srgbClr val="3B8FFF"/>
      </a:accent2>
      <a:accent3>
        <a:srgbClr val="E4E4E4"/>
      </a:accent3>
      <a:accent4>
        <a:srgbClr val="F0CC7E"/>
      </a:accent4>
      <a:accent5>
        <a:srgbClr val="8F97A9"/>
      </a:accent5>
      <a:accent6>
        <a:srgbClr val="FFFFFF"/>
      </a:accent6>
      <a:hlink>
        <a:srgbClr val="3B8FFF"/>
      </a:hlink>
      <a:folHlink>
        <a:srgbClr val="FFFFFF"/>
      </a:folHlink>
    </a:clrScheme>
    <a:fontScheme name="Office">
      <a:majorFont>
        <a:latin typeface="HarmonyOS Sans SC Medium"/>
        <a:ea typeface="HarmonyOS Sans SC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 Light"/>
        <a:ea typeface="HarmonyOS Sans SC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/>
            </a:gs>
            <a:gs pos="100000">
              <a:srgbClr val="E9EEF5"/>
            </a:gs>
          </a:gsLst>
          <a:lin ang="16200000" scaled="0"/>
        </a:gradFill>
        <a:ln w="63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armonyOS Sans SC" panose="00000500000000000000" pitchFamily="2" charset="-122"/>
            <a:ea typeface="HarmonyOS Sans SC" panose="00000500000000000000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2815</Words>
  <Application>WPS 演示</Application>
  <PresentationFormat>宽屏</PresentationFormat>
  <Paragraphs>261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HarmonyOS Sans SC</vt:lpstr>
      <vt:lpstr>HarmonyOS Sans SC Light</vt:lpstr>
      <vt:lpstr>HarmonyOS Sans SC Medium</vt:lpstr>
      <vt:lpstr>微软雅黑</vt:lpstr>
      <vt:lpstr>MiSans Normal</vt:lpstr>
      <vt:lpstr>微软雅黑 Light</vt:lpstr>
      <vt:lpstr>等线</vt:lpstr>
      <vt:lpstr>Arial Unicode MS</vt:lpstr>
      <vt:lpstr>Calibri</vt:lpstr>
      <vt:lpstr>MS PGothic</vt:lpstr>
      <vt:lpstr>等线 Light</vt:lpstr>
      <vt:lpstr>-apple-system</vt:lpstr>
      <vt:lpstr>ui-monospace</vt:lpstr>
      <vt:lpstr>Segoe Print</vt:lpstr>
      <vt:lpstr>AR Fruda Sans Flat</vt:lpstr>
      <vt:lpstr>WPS</vt:lpstr>
      <vt:lpstr>Office 主题​​</vt:lpstr>
      <vt:lpstr>PowerPoint 演示文稿</vt:lpstr>
      <vt:lpstr>Carla自动驾驶学习计划</vt:lpstr>
      <vt:lpstr>PowerPoint 演示文稿</vt:lpstr>
      <vt:lpstr>核心功能掌握</vt:lpstr>
      <vt:lpstr>PowerPoint 演示文稿</vt:lpstr>
      <vt:lpstr>算法开发实践</vt:lpstr>
      <vt:lpstr>测试与验证</vt:lpstr>
      <vt:lpstr>数据采集与处理</vt:lpstr>
      <vt:lpstr>基础入门与环境搭建：**核心任务：**</vt:lpstr>
      <vt:lpstr>基础入门与环境搭建：**核心任务：**</vt:lpstr>
      <vt:lpstr>PowerPoint 演示文稿</vt:lpstr>
      <vt:lpstr>基础入门与环境搭建：**核心任务：**</vt:lpstr>
      <vt:lpstr>PowerPoint 演示文稿</vt:lpstr>
      <vt:lpstr>PowerPoint 演示文稿</vt:lpstr>
      <vt:lpstr>PowerPoint 演示文稿</vt:lpstr>
      <vt:lpstr>PowerPoint 演示文稿</vt:lpstr>
      <vt:lpstr>第三阶段：高级应用与项目开发：**核心任务：**</vt:lpstr>
      <vt:lpstr>PowerPoint 演示文稿</vt:lpstr>
      <vt:lpstr>第三阶段：高级应用与项目开发：**核心任务：**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钱钱</cp:lastModifiedBy>
  <cp:revision>6</cp:revision>
  <dcterms:created xsi:type="dcterms:W3CDTF">2023-08-09T12:44:00Z</dcterms:created>
  <dcterms:modified xsi:type="dcterms:W3CDTF">2025-10-03T05:37:09Z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